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Lst>
  <p:notesMasterIdLst>
    <p:notesMasterId r:id="rId24"/>
  </p:notesMasterIdLst>
  <p:sldIdLst>
    <p:sldId id="432" r:id="rId4"/>
    <p:sldId id="434" r:id="rId5"/>
    <p:sldId id="435" r:id="rId6"/>
    <p:sldId id="436" r:id="rId7"/>
    <p:sldId id="479" r:id="rId8"/>
    <p:sldId id="480" r:id="rId9"/>
    <p:sldId id="481" r:id="rId10"/>
    <p:sldId id="482" r:id="rId11"/>
    <p:sldId id="483" r:id="rId12"/>
    <p:sldId id="484" r:id="rId13"/>
    <p:sldId id="485" r:id="rId14"/>
    <p:sldId id="486" r:id="rId15"/>
    <p:sldId id="487" r:id="rId16"/>
    <p:sldId id="488" r:id="rId17"/>
    <p:sldId id="489" r:id="rId18"/>
    <p:sldId id="490" r:id="rId19"/>
    <p:sldId id="491" r:id="rId20"/>
    <p:sldId id="492" r:id="rId21"/>
    <p:sldId id="493" r:id="rId22"/>
    <p:sldId id="450" r:id="rId23"/>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3" userDrawn="1">
          <p15:clr>
            <a:srgbClr val="A4A3A4"/>
          </p15:clr>
        </p15:guide>
        <p15:guide id="2" orient="horz" pos="187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9FAE"/>
    <a:srgbClr val="FF0000"/>
    <a:srgbClr val="89CA7F"/>
    <a:srgbClr val="76C4A5"/>
    <a:srgbClr val="32A8B2"/>
    <a:srgbClr val="89CA7D"/>
    <a:srgbClr val="65BE8B"/>
    <a:srgbClr val="58B990"/>
    <a:srgbClr val="32AC9F"/>
    <a:srgbClr val="C9AE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58" autoAdjust="0"/>
    <p:restoredTop sz="94660"/>
  </p:normalViewPr>
  <p:slideViewPr>
    <p:cSldViewPr snapToGrid="0" showGuides="1">
      <p:cViewPr varScale="1">
        <p:scale>
          <a:sx n="77" d="100"/>
          <a:sy n="77" d="100"/>
        </p:scale>
        <p:origin x="786" y="84"/>
      </p:cViewPr>
      <p:guideLst>
        <p:guide pos="3843"/>
        <p:guide orient="horz" pos="187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092D09-6E53-4EE3-94EA-323CDEEA173D}" type="datetimeFigureOut">
              <a:rPr lang="zh-CN" altLang="en-US" smtClean="0"/>
              <a:t>2025/2/24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23550C-0EAD-42A3-AC8C-7F87D0B3B98F}"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10</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11</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12</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13</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14</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15</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16</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17</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18</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19</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B73FCBD-2478-4DA3-8A2B-85FC5CC91666}" type="slidenum">
              <a:rPr kumimoji="0" lang="zh-CN" altLang="en-US" sz="1200" b="0" i="0" u="none" strike="noStrike" kern="1200" cap="none" spc="0" normalizeH="0" baseline="0" noProof="0" smtClean="0">
                <a:ln>
                  <a:noFill/>
                </a:ln>
                <a:solidFill>
                  <a:prstClr val="black"/>
                </a:solidFill>
                <a:effectLst/>
                <a:uLnTx/>
                <a:uFillTx/>
                <a:ea typeface="印品黑体" panose="00000500000000000000" pitchFamily="2" charset="-122"/>
                <a:cs typeface="+mn-cs"/>
              </a:rPr>
              <a:t>2</a:t>
            </a:fld>
            <a:endParaRPr kumimoji="0" lang="zh-CN" altLang="en-US" sz="1200" b="0" i="0" u="none" strike="noStrike" kern="1200" cap="none" spc="0" normalizeH="0" baseline="0" noProof="0">
              <a:ln>
                <a:noFill/>
              </a:ln>
              <a:solidFill>
                <a:prstClr val="black"/>
              </a:solidFill>
              <a:effectLst/>
              <a:uLnTx/>
              <a:uFillTx/>
              <a:ea typeface="印品黑体" panose="00000500000000000000" pitchFamily="2" charset="-122"/>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20</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3</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4</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5</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6</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7</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8</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9</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82F288E0-7875-42C4-84C8-98DBBD3BF4D2}" type="datetimeFigureOut">
              <a:rPr kumimoji="0" lang="zh-CN" altLang="en-US" sz="1200" b="0" i="0" u="none" strike="noStrike" kern="1200" cap="none" spc="0" normalizeH="0" baseline="0" noProof="0" smtClean="0">
                <a:ln>
                  <a:noFill/>
                </a:ln>
                <a:solidFill>
                  <a:prstClr val="black">
                    <a:tint val="75000"/>
                  </a:prstClr>
                </a:solidFill>
                <a:effectLst/>
                <a:uLnTx/>
                <a:uFillTx/>
                <a:ea typeface="印品黑体" panose="00000500000000000000" pitchFamily="2" charset="-122"/>
                <a:cs typeface="+mn-cs"/>
              </a:rPr>
              <a:t>2025/2/24</a:t>
            </a:fld>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D9BB5D0-35E4-459D-AEF3-FE4D7C45CC19}" type="slidenum">
              <a:rPr kumimoji="0" lang="zh-CN" altLang="en-US" sz="1200" b="0" i="0" u="none" strike="noStrike" kern="1200" cap="none" spc="0" normalizeH="0" baseline="0" noProof="0" smtClean="0">
                <a:ln>
                  <a:noFill/>
                </a:ln>
                <a:solidFill>
                  <a:prstClr val="black">
                    <a:tint val="75000"/>
                  </a:prstClr>
                </a:solidFill>
                <a:effectLst/>
                <a:uLnTx/>
                <a:uFillTx/>
                <a:ea typeface="印品黑体" panose="00000500000000000000" pitchFamily="2" charset="-122"/>
                <a:cs typeface="+mn-cs"/>
              </a:rPr>
              <a:t>‹#›</a:t>
            </a:fld>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82F288E0-7875-42C4-84C8-98DBBD3BF4D2}" type="datetimeFigureOut">
              <a:rPr kumimoji="0" lang="zh-CN" altLang="en-US" sz="1200" b="0" i="0" u="none" strike="noStrike" kern="1200" cap="none" spc="0" normalizeH="0" baseline="0" noProof="0" smtClean="0">
                <a:ln>
                  <a:noFill/>
                </a:ln>
                <a:solidFill>
                  <a:prstClr val="black">
                    <a:tint val="75000"/>
                  </a:prstClr>
                </a:solidFill>
                <a:effectLst/>
                <a:uLnTx/>
                <a:uFillTx/>
                <a:ea typeface="印品黑体" panose="00000500000000000000" pitchFamily="2" charset="-122"/>
                <a:cs typeface="+mn-cs"/>
              </a:rPr>
              <a:t>2025/2/24</a:t>
            </a:fld>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D9BB5D0-35E4-459D-AEF3-FE4D7C45CC19}" type="slidenum">
              <a:rPr kumimoji="0" lang="zh-CN" altLang="en-US" sz="1200" b="0" i="0" u="none" strike="noStrike" kern="1200" cap="none" spc="0" normalizeH="0" baseline="0" noProof="0" smtClean="0">
                <a:ln>
                  <a:noFill/>
                </a:ln>
                <a:solidFill>
                  <a:prstClr val="black">
                    <a:tint val="75000"/>
                  </a:prstClr>
                </a:solidFill>
                <a:effectLst/>
                <a:uLnTx/>
                <a:uFillTx/>
                <a:ea typeface="印品黑体" panose="00000500000000000000" pitchFamily="2" charset="-122"/>
                <a:cs typeface="+mn-cs"/>
              </a:rPr>
              <a:t>‹#›</a:t>
            </a:fld>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82F288E0-7875-42C4-84C8-98DBBD3BF4D2}" type="datetimeFigureOut">
              <a:rPr kumimoji="0" lang="zh-CN" altLang="en-US" sz="1200" b="0" i="0" u="none" strike="noStrike" kern="1200" cap="none" spc="0" normalizeH="0" baseline="0" noProof="0" smtClean="0">
                <a:ln>
                  <a:noFill/>
                </a:ln>
                <a:solidFill>
                  <a:prstClr val="black">
                    <a:tint val="75000"/>
                  </a:prstClr>
                </a:solidFill>
                <a:effectLst/>
                <a:uLnTx/>
                <a:uFillTx/>
                <a:ea typeface="印品黑体" panose="00000500000000000000" pitchFamily="2" charset="-122"/>
                <a:cs typeface="+mn-cs"/>
              </a:rPr>
              <a:t>2025/2/24</a:t>
            </a:fld>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D9BB5D0-35E4-459D-AEF3-FE4D7C45CC19}" type="slidenum">
              <a:rPr kumimoji="0" lang="zh-CN" altLang="en-US" sz="1200" b="0" i="0" u="none" strike="noStrike" kern="1200" cap="none" spc="0" normalizeH="0" baseline="0" noProof="0" smtClean="0">
                <a:ln>
                  <a:noFill/>
                </a:ln>
                <a:solidFill>
                  <a:prstClr val="black">
                    <a:tint val="75000"/>
                  </a:prstClr>
                </a:solidFill>
                <a:effectLst/>
                <a:uLnTx/>
                <a:uFillTx/>
                <a:ea typeface="印品黑体" panose="00000500000000000000" pitchFamily="2" charset="-122"/>
                <a:cs typeface="+mn-cs"/>
              </a:rPr>
              <a:t>‹#›</a:t>
            </a:fld>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82F288E0-7875-42C4-84C8-98DBBD3BF4D2}" type="datetimeFigureOut">
              <a:rPr kumimoji="0" lang="zh-CN" altLang="en-US" sz="1200" b="0" i="0" u="none" strike="noStrike" kern="1200" cap="none" spc="0" normalizeH="0" baseline="0" noProof="0" smtClean="0">
                <a:ln>
                  <a:noFill/>
                </a:ln>
                <a:solidFill>
                  <a:prstClr val="black">
                    <a:tint val="75000"/>
                  </a:prstClr>
                </a:solidFill>
                <a:effectLst/>
                <a:uLnTx/>
                <a:uFillTx/>
                <a:ea typeface="印品黑体" panose="00000500000000000000" pitchFamily="2" charset="-122"/>
                <a:cs typeface="+mn-cs"/>
              </a:rPr>
              <a:t>2025/2/24</a:t>
            </a:fld>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D9BB5D0-35E4-459D-AEF3-FE4D7C45CC19}" type="slidenum">
              <a:rPr kumimoji="0" lang="zh-CN" altLang="en-US" sz="1200" b="0" i="0" u="none" strike="noStrike" kern="1200" cap="none" spc="0" normalizeH="0" baseline="0" noProof="0" smtClean="0">
                <a:ln>
                  <a:noFill/>
                </a:ln>
                <a:solidFill>
                  <a:prstClr val="black">
                    <a:tint val="75000"/>
                  </a:prstClr>
                </a:solidFill>
                <a:effectLst/>
                <a:uLnTx/>
                <a:uFillTx/>
                <a:ea typeface="印品黑体" panose="00000500000000000000" pitchFamily="2" charset="-122"/>
                <a:cs typeface="+mn-cs"/>
              </a:rPr>
              <a:t>‹#›</a:t>
            </a:fld>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82F288E0-7875-42C4-84C8-98DBBD3BF4D2}" type="datetimeFigureOut">
              <a:rPr kumimoji="0" lang="zh-CN" altLang="en-US" sz="1200" b="0" i="0" u="none" strike="noStrike" kern="1200" cap="none" spc="0" normalizeH="0" baseline="0" noProof="0" smtClean="0">
                <a:ln>
                  <a:noFill/>
                </a:ln>
                <a:solidFill>
                  <a:prstClr val="black">
                    <a:tint val="75000"/>
                  </a:prstClr>
                </a:solidFill>
                <a:effectLst/>
                <a:uLnTx/>
                <a:uFillTx/>
                <a:ea typeface="印品黑体" panose="00000500000000000000" pitchFamily="2" charset="-122"/>
                <a:cs typeface="+mn-cs"/>
              </a:rPr>
              <a:t>2025/2/24</a:t>
            </a:fld>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D9BB5D0-35E4-459D-AEF3-FE4D7C45CC19}" type="slidenum">
              <a:rPr kumimoji="0" lang="zh-CN" altLang="en-US" sz="1200" b="0" i="0" u="none" strike="noStrike" kern="1200" cap="none" spc="0" normalizeH="0" baseline="0" noProof="0" smtClean="0">
                <a:ln>
                  <a:noFill/>
                </a:ln>
                <a:solidFill>
                  <a:prstClr val="black">
                    <a:tint val="75000"/>
                  </a:prstClr>
                </a:solidFill>
                <a:effectLst/>
                <a:uLnTx/>
                <a:uFillTx/>
                <a:ea typeface="印品黑体" panose="00000500000000000000" pitchFamily="2" charset="-122"/>
                <a:cs typeface="+mn-cs"/>
              </a:rPr>
              <a:t>‹#›</a:t>
            </a:fld>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82F288E0-7875-42C4-84C8-98DBBD3BF4D2}" type="datetimeFigureOut">
              <a:rPr kumimoji="0" lang="zh-CN" altLang="en-US" sz="1200" b="0" i="0" u="none" strike="noStrike" kern="1200" cap="none" spc="0" normalizeH="0" baseline="0" noProof="0" smtClean="0">
                <a:ln>
                  <a:noFill/>
                </a:ln>
                <a:solidFill>
                  <a:prstClr val="black">
                    <a:tint val="75000"/>
                  </a:prstClr>
                </a:solidFill>
                <a:effectLst/>
                <a:uLnTx/>
                <a:uFillTx/>
                <a:ea typeface="印品黑体" panose="00000500000000000000" pitchFamily="2" charset="-122"/>
                <a:cs typeface="+mn-cs"/>
              </a:rPr>
              <a:t>2025/2/24</a:t>
            </a:fld>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D9BB5D0-35E4-459D-AEF3-FE4D7C45CC19}" type="slidenum">
              <a:rPr kumimoji="0" lang="zh-CN" altLang="en-US" sz="1200" b="0" i="0" u="none" strike="noStrike" kern="1200" cap="none" spc="0" normalizeH="0" baseline="0" noProof="0" smtClean="0">
                <a:ln>
                  <a:noFill/>
                </a:ln>
                <a:solidFill>
                  <a:prstClr val="black">
                    <a:tint val="75000"/>
                  </a:prstClr>
                </a:solidFill>
                <a:effectLst/>
                <a:uLnTx/>
                <a:uFillTx/>
                <a:ea typeface="印品黑体" panose="00000500000000000000" pitchFamily="2" charset="-122"/>
                <a:cs typeface="+mn-cs"/>
              </a:rPr>
              <a:t>‹#›</a:t>
            </a:fld>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82F288E0-7875-42C4-84C8-98DBBD3BF4D2}" type="datetimeFigureOut">
              <a:rPr kumimoji="0" lang="zh-CN" altLang="en-US" sz="1200" b="0" i="0" u="none" strike="noStrike" kern="1200" cap="none" spc="0" normalizeH="0" baseline="0" noProof="0" smtClean="0">
                <a:ln>
                  <a:noFill/>
                </a:ln>
                <a:solidFill>
                  <a:prstClr val="black">
                    <a:tint val="75000"/>
                  </a:prstClr>
                </a:solidFill>
                <a:effectLst/>
                <a:uLnTx/>
                <a:uFillTx/>
                <a:ea typeface="印品黑体" panose="00000500000000000000" pitchFamily="2" charset="-122"/>
                <a:cs typeface="+mn-cs"/>
              </a:rPr>
              <a:t>2025/2/24</a:t>
            </a:fld>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D9BB5D0-35E4-459D-AEF3-FE4D7C45CC19}" type="slidenum">
              <a:rPr kumimoji="0" lang="zh-CN" altLang="en-US" sz="1200" b="0" i="0" u="none" strike="noStrike" kern="1200" cap="none" spc="0" normalizeH="0" baseline="0" noProof="0" smtClean="0">
                <a:ln>
                  <a:noFill/>
                </a:ln>
                <a:solidFill>
                  <a:prstClr val="black">
                    <a:tint val="75000"/>
                  </a:prstClr>
                </a:solidFill>
                <a:effectLst/>
                <a:uLnTx/>
                <a:uFillTx/>
                <a:ea typeface="印品黑体" panose="00000500000000000000" pitchFamily="2" charset="-122"/>
                <a:cs typeface="+mn-cs"/>
              </a:rPr>
              <a:t>‹#›</a:t>
            </a:fld>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82F288E0-7875-42C4-84C8-98DBBD3BF4D2}" type="datetimeFigureOut">
              <a:rPr kumimoji="0" lang="zh-CN" altLang="en-US" sz="1200" b="0" i="0" u="none" strike="noStrike" kern="1200" cap="none" spc="0" normalizeH="0" baseline="0" noProof="0" smtClean="0">
                <a:ln>
                  <a:noFill/>
                </a:ln>
                <a:solidFill>
                  <a:prstClr val="black">
                    <a:tint val="75000"/>
                  </a:prstClr>
                </a:solidFill>
                <a:effectLst/>
                <a:uLnTx/>
                <a:uFillTx/>
                <a:ea typeface="印品黑体" panose="00000500000000000000" pitchFamily="2" charset="-122"/>
                <a:cs typeface="+mn-cs"/>
              </a:rPr>
              <a:t>2025/2/24</a:t>
            </a:fld>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D9BB5D0-35E4-459D-AEF3-FE4D7C45CC19}" type="slidenum">
              <a:rPr kumimoji="0" lang="zh-CN" altLang="en-US" sz="1200" b="0" i="0" u="none" strike="noStrike" kern="1200" cap="none" spc="0" normalizeH="0" baseline="0" noProof="0" smtClean="0">
                <a:ln>
                  <a:noFill/>
                </a:ln>
                <a:solidFill>
                  <a:prstClr val="black">
                    <a:tint val="75000"/>
                  </a:prstClr>
                </a:solidFill>
                <a:effectLst/>
                <a:uLnTx/>
                <a:uFillTx/>
                <a:ea typeface="印品黑体" panose="00000500000000000000" pitchFamily="2" charset="-122"/>
                <a:cs typeface="+mn-cs"/>
              </a:rPr>
              <a:t>‹#›</a:t>
            </a:fld>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82F288E0-7875-42C4-84C8-98DBBD3BF4D2}" type="datetimeFigureOut">
              <a:rPr kumimoji="0" lang="zh-CN" altLang="en-US" sz="1200" b="0" i="0" u="none" strike="noStrike" kern="1200" cap="none" spc="0" normalizeH="0" baseline="0" noProof="0" smtClean="0">
                <a:ln>
                  <a:noFill/>
                </a:ln>
                <a:solidFill>
                  <a:prstClr val="black">
                    <a:tint val="75000"/>
                  </a:prstClr>
                </a:solidFill>
                <a:effectLst/>
                <a:uLnTx/>
                <a:uFillTx/>
                <a:ea typeface="印品黑体" panose="00000500000000000000" pitchFamily="2" charset="-122"/>
                <a:cs typeface="+mn-cs"/>
              </a:rPr>
              <a:t>2025/2/24</a:t>
            </a:fld>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D9BB5D0-35E4-459D-AEF3-FE4D7C45CC19}" type="slidenum">
              <a:rPr kumimoji="0" lang="zh-CN" altLang="en-US" sz="1200" b="0" i="0" u="none" strike="noStrike" kern="1200" cap="none" spc="0" normalizeH="0" baseline="0" noProof="0" smtClean="0">
                <a:ln>
                  <a:noFill/>
                </a:ln>
                <a:solidFill>
                  <a:prstClr val="black">
                    <a:tint val="75000"/>
                  </a:prstClr>
                </a:solidFill>
                <a:effectLst/>
                <a:uLnTx/>
                <a:uFillTx/>
                <a:ea typeface="印品黑体" panose="00000500000000000000" pitchFamily="2" charset="-122"/>
                <a:cs typeface="+mn-cs"/>
              </a:rPr>
              <a:t>‹#›</a:t>
            </a:fld>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82F288E0-7875-42C4-84C8-98DBBD3BF4D2}" type="datetimeFigureOut">
              <a:rPr kumimoji="0" lang="zh-CN" altLang="en-US" sz="1200" b="0" i="0" u="none" strike="noStrike" kern="1200" cap="none" spc="0" normalizeH="0" baseline="0" noProof="0" smtClean="0">
                <a:ln>
                  <a:noFill/>
                </a:ln>
                <a:solidFill>
                  <a:prstClr val="black">
                    <a:tint val="75000"/>
                  </a:prstClr>
                </a:solidFill>
                <a:effectLst/>
                <a:uLnTx/>
                <a:uFillTx/>
                <a:ea typeface="印品黑体" panose="00000500000000000000" pitchFamily="2" charset="-122"/>
                <a:cs typeface="+mn-cs"/>
              </a:rPr>
              <a:t>2025/2/24</a:t>
            </a:fld>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D9BB5D0-35E4-459D-AEF3-FE4D7C45CC19}" type="slidenum">
              <a:rPr kumimoji="0" lang="zh-CN" altLang="en-US" sz="1200" b="0" i="0" u="none" strike="noStrike" kern="1200" cap="none" spc="0" normalizeH="0" baseline="0" noProof="0" smtClean="0">
                <a:ln>
                  <a:noFill/>
                </a:ln>
                <a:solidFill>
                  <a:prstClr val="black">
                    <a:tint val="75000"/>
                  </a:prstClr>
                </a:solidFill>
                <a:effectLst/>
                <a:uLnTx/>
                <a:uFillTx/>
                <a:ea typeface="印品黑体" panose="00000500000000000000" pitchFamily="2" charset="-122"/>
                <a:cs typeface="+mn-cs"/>
              </a:rPr>
              <a:t>‹#›</a:t>
            </a:fld>
            <a:endParaRPr kumimoji="0" lang="zh-CN" altLang="en-US" sz="1200" b="0" i="0" u="none" strike="noStrike" kern="1200" cap="none" spc="0" normalizeH="0" baseline="0" noProof="0">
              <a:ln>
                <a:noFill/>
              </a:ln>
              <a:solidFill>
                <a:prstClr val="black">
                  <a:tint val="75000"/>
                </a:prstClr>
              </a:solidFill>
              <a:effectLst/>
              <a:uLnTx/>
              <a:uFillTx/>
              <a:ea typeface="印品黑体" panose="00000500000000000000"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印品黑体" panose="00000500000000000000" pitchFamily="2" charset="-122"/>
                <a:ea typeface="印品黑体" panose="00000500000000000000"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82F288E0-7875-42C4-84C8-98DBBD3BF4D2}" type="datetimeFigureOut">
              <a:rPr kumimoji="0" lang="zh-CN" altLang="en-US" sz="1200" b="0" i="0" u="none" strike="noStrike" kern="1200" cap="none" spc="0" normalizeH="0" baseline="0" noProof="0" smtClean="0">
                <a:ln>
                  <a:noFill/>
                </a:ln>
                <a:solidFill>
                  <a:prstClr val="black">
                    <a:tint val="75000"/>
                  </a:prstClr>
                </a:solidFill>
                <a:effectLst/>
                <a:uLnTx/>
                <a:uFillTx/>
                <a:ea typeface="印品黑体" panose="00000500000000000000" pitchFamily="2" charset="-122"/>
                <a:cs typeface="+mn-cs"/>
              </a:rPr>
              <a:t>2025/2/24</a:t>
            </a:fld>
            <a:endParaRPr kumimoji="0" lang="zh-CN" altLang="en-US" sz="1200" b="0" i="0" u="none" strike="noStrike" kern="1200" cap="none" spc="0" normalizeH="0" baseline="0" noProof="0" dirty="0">
              <a:ln>
                <a:noFill/>
              </a:ln>
              <a:solidFill>
                <a:prstClr val="black">
                  <a:tint val="75000"/>
                </a:prstClr>
              </a:solidFill>
              <a:effectLst/>
              <a:uLnTx/>
              <a:uFillTx/>
              <a:ea typeface="印品黑体" panose="00000500000000000000" pitchFamily="2" charset="-122"/>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印品黑体" panose="00000500000000000000" pitchFamily="2" charset="-122"/>
                <a:ea typeface="印品黑体" panose="00000500000000000000" pitchFamily="2"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prstClr val="black">
                  <a:tint val="75000"/>
                </a:prstClr>
              </a:solidFill>
              <a:effectLst/>
              <a:uLnTx/>
              <a:uFillTx/>
              <a:ea typeface="印品黑体" panose="00000500000000000000" pitchFamily="2" charset="-122"/>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印品黑体" panose="00000500000000000000" pitchFamily="2" charset="-122"/>
                <a:ea typeface="印品黑体" panose="00000500000000000000" pitchFamily="2" charset="-122"/>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7D9BB5D0-35E4-459D-AEF3-FE4D7C45CC19}" type="slidenum">
              <a:rPr kumimoji="0" lang="zh-CN" altLang="en-US" sz="1200" b="0" i="0" u="none" strike="noStrike" kern="1200" cap="none" spc="0" normalizeH="0" baseline="0" noProof="0" smtClean="0">
                <a:ln>
                  <a:noFill/>
                </a:ln>
                <a:solidFill>
                  <a:prstClr val="black">
                    <a:tint val="75000"/>
                  </a:prstClr>
                </a:solidFill>
                <a:effectLst/>
                <a:uLnTx/>
                <a:uFillTx/>
                <a:ea typeface="印品黑体" panose="00000500000000000000" pitchFamily="2" charset="-122"/>
                <a:cs typeface="+mn-cs"/>
              </a:rPr>
              <a:t>‹#›</a:t>
            </a:fld>
            <a:endParaRPr kumimoji="0" lang="zh-CN" altLang="en-US" sz="1200" b="0" i="0" u="none" strike="noStrike" kern="1200" cap="none" spc="0" normalizeH="0" baseline="0" noProof="0" dirty="0">
              <a:ln>
                <a:noFill/>
              </a:ln>
              <a:solidFill>
                <a:prstClr val="black">
                  <a:tint val="75000"/>
                </a:prstClr>
              </a:solidFill>
              <a:effectLst/>
              <a:uLnTx/>
              <a:uFillTx/>
              <a:ea typeface="印品黑体" panose="00000500000000000000" pitchFamily="2" charset="-122"/>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印品黑体" panose="00000500000000000000" pitchFamily="2" charset="-122"/>
          <a:ea typeface="印品黑体" panose="00000500000000000000"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印品黑体" panose="00000500000000000000" pitchFamily="2" charset="-122"/>
          <a:ea typeface="印品黑体" panose="00000500000000000000"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印品黑体" panose="00000500000000000000" pitchFamily="2" charset="-122"/>
          <a:ea typeface="印品黑体" panose="00000500000000000000"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印品黑体" panose="00000500000000000000" pitchFamily="2" charset="-122"/>
          <a:ea typeface="印品黑体" panose="00000500000000000000"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印品黑体" panose="00000500000000000000" pitchFamily="2" charset="-122"/>
          <a:ea typeface="印品黑体" panose="00000500000000000000"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印品黑体" panose="00000500000000000000" pitchFamily="2" charset="-122"/>
          <a:ea typeface="印品黑体" panose="00000500000000000000"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2.xml"/><Relationship Id="rId5" Type="http://schemas.openxmlformats.org/officeDocument/2006/relationships/image" Target="../media/image2.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tags" Target="../tags/tag5.xml"/><Relationship Id="rId7" Type="http://schemas.openxmlformats.org/officeDocument/2006/relationships/notesSlide" Target="../notesSlides/notesSlide3.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slideLayout" Target="../slideLayouts/slideLayout29.xml"/><Relationship Id="rId5" Type="http://schemas.openxmlformats.org/officeDocument/2006/relationships/tags" Target="../tags/tag7.xml"/><Relationship Id="rId4" Type="http://schemas.openxmlformats.org/officeDocument/2006/relationships/tags" Target="../tags/tag6.xml"/><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9.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任意多边形 33"/>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blipFill>
            <a:blip r:embed="rId3"/>
            <a:srcRect/>
            <a:stretch>
              <a:fillRect t="-244687" b="-44289"/>
            </a:stretch>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7" name="任意多边形 36"/>
          <p:cNvSpPr/>
          <p:nvPr/>
        </p:nvSpPr>
        <p:spPr bwMode="auto">
          <a:xfrm>
            <a:off x="3892179" y="1484784"/>
            <a:ext cx="9252321" cy="5373216"/>
          </a:xfrm>
          <a:custGeom>
            <a:avLst/>
            <a:gdLst>
              <a:gd name="connsiteX0" fmla="*/ 4626161 w 9252321"/>
              <a:gd name="connsiteY0" fmla="*/ 0 h 5373216"/>
              <a:gd name="connsiteX1" fmla="*/ 9252321 w 9252321"/>
              <a:gd name="connsiteY1" fmla="*/ 5373216 h 5373216"/>
              <a:gd name="connsiteX2" fmla="*/ 8510848 w 9252321"/>
              <a:gd name="connsiteY2" fmla="*/ 5373216 h 5373216"/>
              <a:gd name="connsiteX3" fmla="*/ 4626160 w 9252321"/>
              <a:gd name="connsiteY3" fmla="*/ 861209 h 5373216"/>
              <a:gd name="connsiteX4" fmla="*/ 741472 w 9252321"/>
              <a:gd name="connsiteY4" fmla="*/ 5373216 h 5373216"/>
              <a:gd name="connsiteX5" fmla="*/ 0 w 9252321"/>
              <a:gd name="connsiteY5" fmla="*/ 5373216 h 5373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52321" h="5373216">
                <a:moveTo>
                  <a:pt x="4626161" y="0"/>
                </a:moveTo>
                <a:lnTo>
                  <a:pt x="9252321" y="5373216"/>
                </a:lnTo>
                <a:lnTo>
                  <a:pt x="8510848" y="5373216"/>
                </a:lnTo>
                <a:lnTo>
                  <a:pt x="4626160" y="861209"/>
                </a:lnTo>
                <a:lnTo>
                  <a:pt x="741472" y="5373216"/>
                </a:lnTo>
                <a:lnTo>
                  <a:pt x="0" y="5373216"/>
                </a:lnTo>
                <a:close/>
              </a:path>
            </a:pathLst>
          </a:custGeom>
          <a:solidFill>
            <a:srgbClr val="F5F2F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7" name="文本框 6"/>
          <p:cNvSpPr txBox="1"/>
          <p:nvPr/>
        </p:nvSpPr>
        <p:spPr>
          <a:xfrm>
            <a:off x="4202470" y="3497939"/>
            <a:ext cx="7862804" cy="1569660"/>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rPr>
              <a:t>COMPANY</a:t>
            </a:r>
            <a:endParaRPr kumimoji="0" lang="zh-CN" altLang="en-US"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endParaRPr>
          </a:p>
        </p:txBody>
      </p:sp>
      <p:sp>
        <p:nvSpPr>
          <p:cNvPr id="35" name="任意多边形 33"/>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gradFill>
            <a:gsLst>
              <a:gs pos="100000">
                <a:schemeClr val="accent2">
                  <a:alpha val="66000"/>
                </a:schemeClr>
              </a:gs>
              <a:gs pos="7000">
                <a:schemeClr val="accent1">
                  <a:alpha val="71000"/>
                </a:schemeClr>
              </a:gs>
            </a:gsLst>
            <a:lin ang="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9" name="等腰三角形 7"/>
          <p:cNvSpPr/>
          <p:nvPr/>
        </p:nvSpPr>
        <p:spPr bwMode="auto">
          <a:xfrm>
            <a:off x="1621019" y="5700798"/>
            <a:ext cx="1992625" cy="1157202"/>
          </a:xfrm>
          <a:prstGeom prst="triangle">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41" name="Rectangle 3"/>
          <p:cNvSpPr txBox="1">
            <a:spLocks noChangeArrowheads="1"/>
          </p:cNvSpPr>
          <p:nvPr/>
        </p:nvSpPr>
        <p:spPr bwMode="auto">
          <a:xfrm>
            <a:off x="870014" y="1490902"/>
            <a:ext cx="5037663" cy="8392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lvl="0"/>
            <a:r>
              <a:rPr lang="en-US" altLang="zh-CN" sz="4800" b="1">
                <a:gradFill>
                  <a:gsLst>
                    <a:gs pos="100000">
                      <a:srgbClr val="89CA7D"/>
                    </a:gs>
                    <a:gs pos="0">
                      <a:srgbClr val="0B9FAE"/>
                    </a:gs>
                  </a:gsLst>
                  <a:lin ang="0" scaled="1"/>
                </a:gradFill>
                <a:latin typeface="iekie jianheiti" panose="020F0502020204030204"/>
                <a:ea typeface="+mn-ea"/>
                <a:cs typeface="+mn-ea"/>
                <a:sym typeface="+mn-lt"/>
              </a:rPr>
              <a:t>Online shop artist</a:t>
            </a:r>
            <a:endParaRPr kumimoji="0" lang="zh-CN" altLang="zh-CN" sz="4800" b="1" i="0" u="none" strike="noStrike" kern="1200" cap="none" spc="0" normalizeH="0" baseline="0" noProof="0" dirty="0">
              <a:ln>
                <a:noFill/>
              </a:ln>
              <a:gradFill>
                <a:gsLst>
                  <a:gs pos="100000">
                    <a:srgbClr val="89CA7D"/>
                  </a:gs>
                  <a:gs pos="0">
                    <a:srgbClr val="0B9FAE"/>
                  </a:gs>
                </a:gsLst>
                <a:lin ang="0" scaled="1"/>
              </a:gradFill>
              <a:effectLst/>
              <a:uLnTx/>
              <a:uFillTx/>
              <a:latin typeface="iekie jianheiti" panose="020F0502020204030204"/>
              <a:ea typeface="+mn-ea"/>
              <a:cs typeface="+mn-ea"/>
              <a:sym typeface="+mn-lt"/>
            </a:endParaRPr>
          </a:p>
        </p:txBody>
      </p:sp>
      <p:sp>
        <p:nvSpPr>
          <p:cNvPr id="42" name="Rectangle 3"/>
          <p:cNvSpPr txBox="1">
            <a:spLocks noChangeArrowheads="1"/>
          </p:cNvSpPr>
          <p:nvPr/>
        </p:nvSpPr>
        <p:spPr bwMode="auto">
          <a:xfrm>
            <a:off x="870014" y="2216492"/>
            <a:ext cx="4953737" cy="1080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lvl="0" algn="dist"/>
            <a:r>
              <a:rPr lang="zh-CN" altLang="en-US" sz="6000" b="1" smtClean="0">
                <a:solidFill>
                  <a:srgbClr val="0B9FAE"/>
                </a:solidFill>
                <a:latin typeface="微软雅黑" panose="020B0503020204020204" pitchFamily="34" charset="-122"/>
                <a:ea typeface="微软雅黑" panose="020B0503020204020204" pitchFamily="34" charset="-122"/>
                <a:cs typeface="+mn-ea"/>
                <a:sym typeface="+mn-lt"/>
              </a:rPr>
              <a:t>网 </a:t>
            </a:r>
            <a:r>
              <a:rPr lang="zh-CN" altLang="en-US" sz="6000" b="1">
                <a:solidFill>
                  <a:srgbClr val="0B9FAE"/>
                </a:solidFill>
                <a:latin typeface="微软雅黑" panose="020B0503020204020204" pitchFamily="34" charset="-122"/>
                <a:ea typeface="微软雅黑" panose="020B0503020204020204" pitchFamily="34" charset="-122"/>
                <a:cs typeface="+mn-ea"/>
                <a:sym typeface="+mn-lt"/>
              </a:rPr>
              <a:t>店 美 </a:t>
            </a:r>
            <a:r>
              <a:rPr lang="zh-CN" altLang="en-US" sz="6000" b="1" smtClean="0">
                <a:solidFill>
                  <a:srgbClr val="0B9FAE"/>
                </a:solidFill>
                <a:latin typeface="微软雅黑" panose="020B0503020204020204" pitchFamily="34" charset="-122"/>
                <a:ea typeface="微软雅黑" panose="020B0503020204020204" pitchFamily="34" charset="-122"/>
                <a:cs typeface="+mn-ea"/>
                <a:sym typeface="+mn-lt"/>
              </a:rPr>
              <a:t>工</a:t>
            </a:r>
            <a:endParaRPr lang="zh-CN" altLang="en-US" sz="6000" b="1">
              <a:solidFill>
                <a:srgbClr val="0B9FAE"/>
              </a:solidFill>
              <a:latin typeface="微软雅黑" panose="020B0503020204020204" pitchFamily="34" charset="-122"/>
              <a:ea typeface="微软雅黑" panose="020B0503020204020204" pitchFamily="34" charset="-122"/>
              <a:cs typeface="+mn-ea"/>
              <a:sym typeface="+mn-lt"/>
            </a:endParaRPr>
          </a:p>
        </p:txBody>
      </p:sp>
      <p:sp>
        <p:nvSpPr>
          <p:cNvPr id="4" name="矩形: 圆角 6"/>
          <p:cNvSpPr/>
          <p:nvPr/>
        </p:nvSpPr>
        <p:spPr>
          <a:xfrm>
            <a:off x="975094" y="3429000"/>
            <a:ext cx="1972292" cy="443185"/>
          </a:xfrm>
          <a:prstGeom prst="roundRect">
            <a:avLst/>
          </a:prstGeom>
          <a:gradFill>
            <a:gsLst>
              <a:gs pos="100000">
                <a:schemeClr val="accent1"/>
              </a:gs>
              <a:gs pos="0">
                <a:schemeClr val="accent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a:solidFill>
                  <a:srgbClr val="FFFFFF"/>
                </a:solidFill>
                <a:latin typeface="微软雅黑" panose="020B0503020204020204" pitchFamily="34" charset="-122"/>
                <a:ea typeface="微软雅黑" panose="020B0503020204020204" pitchFamily="34" charset="-122"/>
                <a:cs typeface="+mn-ea"/>
                <a:sym typeface="+mn-lt"/>
              </a:rPr>
              <a:t>主讲教</a:t>
            </a:r>
            <a:r>
              <a:rPr lang="zh-CN" altLang="en-US" sz="1600" smtClean="0">
                <a:solidFill>
                  <a:srgbClr val="FFFFFF"/>
                </a:solidFill>
                <a:latin typeface="微软雅黑" panose="020B0503020204020204" pitchFamily="34" charset="-122"/>
                <a:ea typeface="微软雅黑" panose="020B0503020204020204" pitchFamily="34" charset="-122"/>
                <a:cs typeface="+mn-ea"/>
                <a:sym typeface="+mn-lt"/>
              </a:rPr>
              <a:t>师：温馨</a:t>
            </a:r>
            <a:endPar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9" name="任意多边形 35"/>
          <p:cNvSpPr/>
          <p:nvPr/>
        </p:nvSpPr>
        <p:spPr bwMode="auto">
          <a:xfrm rot="5400000">
            <a:off x="10592277" y="2100107"/>
            <a:ext cx="1347430" cy="782510"/>
          </a:xfrm>
          <a:custGeom>
            <a:avLst/>
            <a:gdLst>
              <a:gd name="connsiteX0" fmla="*/ 1797898 w 3595797"/>
              <a:gd name="connsiteY0" fmla="*/ 0 h 2088232"/>
              <a:gd name="connsiteX1" fmla="*/ 3595797 w 3595797"/>
              <a:gd name="connsiteY1" fmla="*/ 2088232 h 2088232"/>
              <a:gd name="connsiteX2" fmla="*/ 2854323 w 3595797"/>
              <a:gd name="connsiteY2" fmla="*/ 2088232 h 2088232"/>
              <a:gd name="connsiteX3" fmla="*/ 1797897 w 3595797"/>
              <a:gd name="connsiteY3" fmla="*/ 861209 h 2088232"/>
              <a:gd name="connsiteX4" fmla="*/ 741471 w 3595797"/>
              <a:gd name="connsiteY4" fmla="*/ 2088232 h 2088232"/>
              <a:gd name="connsiteX5" fmla="*/ 0 w 3595797"/>
              <a:gd name="connsiteY5"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5797" h="2088232">
                <a:moveTo>
                  <a:pt x="1797898" y="0"/>
                </a:moveTo>
                <a:lnTo>
                  <a:pt x="3595797" y="2088232"/>
                </a:lnTo>
                <a:lnTo>
                  <a:pt x="2854323" y="2088232"/>
                </a:lnTo>
                <a:lnTo>
                  <a:pt x="1797897" y="861209"/>
                </a:lnTo>
                <a:lnTo>
                  <a:pt x="741471" y="2088232"/>
                </a:lnTo>
                <a:lnTo>
                  <a:pt x="0" y="2088232"/>
                </a:lnTo>
                <a:close/>
              </a:path>
            </a:pathLst>
          </a:cu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 name="矩形 2"/>
          <p:cNvSpPr/>
          <p:nvPr/>
        </p:nvSpPr>
        <p:spPr>
          <a:xfrm>
            <a:off x="3644046" y="5613088"/>
            <a:ext cx="4903908" cy="400110"/>
          </a:xfrm>
          <a:prstGeom prst="rect">
            <a:avLst/>
          </a:prstGeom>
        </p:spPr>
        <p:txBody>
          <a:bodyPr wrap="none">
            <a:spAutoFit/>
          </a:bodyPr>
          <a:lstStyle/>
          <a:p>
            <a:pPr algn="r"/>
            <a:r>
              <a:rPr lang="zh-CN" altLang="en-US" sz="2000" b="1" spc="300">
                <a:solidFill>
                  <a:schemeClr val="bg1"/>
                </a:solidFill>
                <a:latin typeface="微软雅黑" panose="020B0503020204020204" pitchFamily="34" charset="-122"/>
                <a:ea typeface="微软雅黑" panose="020B0503020204020204" pitchFamily="34" charset="-122"/>
                <a:cs typeface="+mn-ea"/>
                <a:sym typeface="zihun59hao-chuangcuhei" panose="00000500000000000000" pitchFamily="2" charset="-122"/>
              </a:rPr>
              <a:t>山东劳动职业技术学院在线开放课程</a:t>
            </a:r>
            <a:endParaRPr lang="zh-CN" altLang="en-US" sz="2000" b="1" spc="300" dirty="0">
              <a:solidFill>
                <a:schemeClr val="bg1"/>
              </a:solidFill>
              <a:latin typeface="微软雅黑" panose="020B0503020204020204" pitchFamily="34" charset="-122"/>
              <a:ea typeface="微软雅黑" panose="020B0503020204020204" pitchFamily="34" charset="-122"/>
              <a:cs typeface="+mn-ea"/>
              <a:sym typeface="zihun59hao-chuangcuhei" panose="00000500000000000000" pitchFamily="2" charset="-122"/>
            </a:endParaRPr>
          </a:p>
        </p:txBody>
      </p:sp>
      <p:pic>
        <p:nvPicPr>
          <p:cNvPr id="16" name="图片 15" descr="logo"/>
          <p:cNvPicPr>
            <a:picLocks noChangeAspect="1"/>
          </p:cNvPicPr>
          <p:nvPr/>
        </p:nvPicPr>
        <p:blipFill>
          <a:blip r:embed="rId4"/>
          <a:stretch>
            <a:fillRect/>
          </a:stretch>
        </p:blipFill>
        <p:spPr>
          <a:xfrm>
            <a:off x="8897596" y="227546"/>
            <a:ext cx="3114673" cy="503799"/>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900" decel="100000" fill="hold"/>
                                        <p:tgtEl>
                                          <p:spTgt spid="7"/>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5" presetID="22" presetClass="entr" presetSubtype="1" fill="hold" grpId="0" nodeType="withEffect">
                                  <p:stCondLst>
                                    <p:cond delay="250"/>
                                  </p:stCondLst>
                                  <p:childTnLst>
                                    <p:set>
                                      <p:cBhvr>
                                        <p:cTn id="16" dur="1" fill="hold">
                                          <p:stCondLst>
                                            <p:cond delay="0"/>
                                          </p:stCondLst>
                                        </p:cTn>
                                        <p:tgtEl>
                                          <p:spTgt spid="37"/>
                                        </p:tgtEl>
                                        <p:attrNameLst>
                                          <p:attrName>style.visibility</p:attrName>
                                        </p:attrNameLst>
                                      </p:cBhvr>
                                      <p:to>
                                        <p:strVal val="visible"/>
                                      </p:to>
                                    </p:set>
                                    <p:animEffect transition="in" filter="wipe(up)">
                                      <p:cBhvr>
                                        <p:cTn id="17" dur="500"/>
                                        <p:tgtEl>
                                          <p:spTgt spid="37"/>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1000"/>
                                        <p:tgtEl>
                                          <p:spTgt spid="39"/>
                                        </p:tgtEl>
                                      </p:cBhvr>
                                    </p:animEffect>
                                    <p:anim calcmode="lin" valueType="num">
                                      <p:cBhvr>
                                        <p:cTn id="22" dur="1000" fill="hold"/>
                                        <p:tgtEl>
                                          <p:spTgt spid="39"/>
                                        </p:tgtEl>
                                        <p:attrNameLst>
                                          <p:attrName>ppt_x</p:attrName>
                                        </p:attrNameLst>
                                      </p:cBhvr>
                                      <p:tavLst>
                                        <p:tav tm="0">
                                          <p:val>
                                            <p:strVal val="#ppt_x"/>
                                          </p:val>
                                        </p:tav>
                                        <p:tav tm="100000">
                                          <p:val>
                                            <p:strVal val="#ppt_x"/>
                                          </p:val>
                                        </p:tav>
                                      </p:tavLst>
                                    </p:anim>
                                    <p:anim calcmode="lin" valueType="num">
                                      <p:cBhvr>
                                        <p:cTn id="23" dur="1000" fill="hold"/>
                                        <p:tgtEl>
                                          <p:spTgt spid="39"/>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41"/>
                                        </p:tgtEl>
                                        <p:attrNameLst>
                                          <p:attrName>style.visibility</p:attrName>
                                        </p:attrNameLst>
                                      </p:cBhvr>
                                      <p:to>
                                        <p:strVal val="visible"/>
                                      </p:to>
                                    </p:set>
                                    <p:anim by="(-#ppt_w*2)" calcmode="lin" valueType="num">
                                      <p:cBhvr rctx="PPT">
                                        <p:cTn id="27" dur="250" autoRev="1" fill="hold">
                                          <p:stCondLst>
                                            <p:cond delay="0"/>
                                          </p:stCondLst>
                                        </p:cTn>
                                        <p:tgtEl>
                                          <p:spTgt spid="41"/>
                                        </p:tgtEl>
                                        <p:attrNameLst>
                                          <p:attrName>ppt_w</p:attrName>
                                        </p:attrNameLst>
                                      </p:cBhvr>
                                    </p:anim>
                                    <p:anim by="(#ppt_w*0.50)" calcmode="lin" valueType="num">
                                      <p:cBhvr>
                                        <p:cTn id="28" dur="250" decel="50000" autoRev="1" fill="hold">
                                          <p:stCondLst>
                                            <p:cond delay="0"/>
                                          </p:stCondLst>
                                        </p:cTn>
                                        <p:tgtEl>
                                          <p:spTgt spid="41"/>
                                        </p:tgtEl>
                                        <p:attrNameLst>
                                          <p:attrName>ppt_x</p:attrName>
                                        </p:attrNameLst>
                                      </p:cBhvr>
                                    </p:anim>
                                    <p:anim from="(-#ppt_h/2)" to="(#ppt_y)" calcmode="lin" valueType="num">
                                      <p:cBhvr>
                                        <p:cTn id="29" dur="500" fill="hold">
                                          <p:stCondLst>
                                            <p:cond delay="0"/>
                                          </p:stCondLst>
                                        </p:cTn>
                                        <p:tgtEl>
                                          <p:spTgt spid="41"/>
                                        </p:tgtEl>
                                        <p:attrNameLst>
                                          <p:attrName>ppt_y</p:attrName>
                                        </p:attrNameLst>
                                      </p:cBhvr>
                                    </p:anim>
                                    <p:animRot by="21600000">
                                      <p:cBhvr>
                                        <p:cTn id="30" dur="500" fill="hold">
                                          <p:stCondLst>
                                            <p:cond delay="0"/>
                                          </p:stCondLst>
                                        </p:cTn>
                                        <p:tgtEl>
                                          <p:spTgt spid="41"/>
                                        </p:tgtEl>
                                        <p:attrNameLst>
                                          <p:attrName>r</p:attrName>
                                        </p:attrNameLst>
                                      </p:cBhvr>
                                    </p:animRot>
                                  </p:childTnLst>
                                </p:cTn>
                              </p:par>
                            </p:childTnLst>
                          </p:cTn>
                        </p:par>
                        <p:par>
                          <p:cTn id="31" fill="hold">
                            <p:stCondLst>
                              <p:cond delay="3849"/>
                            </p:stCondLst>
                            <p:childTnLst>
                              <p:par>
                                <p:cTn id="32" presetID="56" presetClass="entr" presetSubtype="0" fill="hold" grpId="0" nodeType="afterEffect">
                                  <p:stCondLst>
                                    <p:cond delay="0"/>
                                  </p:stCondLst>
                                  <p:iterate type="lt">
                                    <p:tmPct val="10000"/>
                                  </p:iterate>
                                  <p:childTnLst>
                                    <p:set>
                                      <p:cBhvr>
                                        <p:cTn id="33" dur="1" fill="hold">
                                          <p:stCondLst>
                                            <p:cond delay="0"/>
                                          </p:stCondLst>
                                        </p:cTn>
                                        <p:tgtEl>
                                          <p:spTgt spid="42"/>
                                        </p:tgtEl>
                                        <p:attrNameLst>
                                          <p:attrName>style.visibility</p:attrName>
                                        </p:attrNameLst>
                                      </p:cBhvr>
                                      <p:to>
                                        <p:strVal val="visible"/>
                                      </p:to>
                                    </p:set>
                                    <p:anim by="(-#ppt_w*2)" calcmode="lin" valueType="num">
                                      <p:cBhvr rctx="PPT">
                                        <p:cTn id="34" dur="250" autoRev="1" fill="hold">
                                          <p:stCondLst>
                                            <p:cond delay="0"/>
                                          </p:stCondLst>
                                        </p:cTn>
                                        <p:tgtEl>
                                          <p:spTgt spid="42"/>
                                        </p:tgtEl>
                                        <p:attrNameLst>
                                          <p:attrName>ppt_w</p:attrName>
                                        </p:attrNameLst>
                                      </p:cBhvr>
                                    </p:anim>
                                    <p:anim by="(#ppt_w*0.50)" calcmode="lin" valueType="num">
                                      <p:cBhvr>
                                        <p:cTn id="35" dur="250" decel="50000" autoRev="1" fill="hold">
                                          <p:stCondLst>
                                            <p:cond delay="0"/>
                                          </p:stCondLst>
                                        </p:cTn>
                                        <p:tgtEl>
                                          <p:spTgt spid="42"/>
                                        </p:tgtEl>
                                        <p:attrNameLst>
                                          <p:attrName>ppt_x</p:attrName>
                                        </p:attrNameLst>
                                      </p:cBhvr>
                                    </p:anim>
                                    <p:anim from="(-#ppt_h/2)" to="(#ppt_y)" calcmode="lin" valueType="num">
                                      <p:cBhvr>
                                        <p:cTn id="36" dur="500" fill="hold">
                                          <p:stCondLst>
                                            <p:cond delay="0"/>
                                          </p:stCondLst>
                                        </p:cTn>
                                        <p:tgtEl>
                                          <p:spTgt spid="42"/>
                                        </p:tgtEl>
                                        <p:attrNameLst>
                                          <p:attrName>ppt_y</p:attrName>
                                        </p:attrNameLst>
                                      </p:cBhvr>
                                    </p:anim>
                                    <p:animRot by="21600000">
                                      <p:cBhvr>
                                        <p:cTn id="37" dur="500" fill="hold">
                                          <p:stCondLst>
                                            <p:cond delay="0"/>
                                          </p:stCondLst>
                                        </p:cTn>
                                        <p:tgtEl>
                                          <p:spTgt spid="42"/>
                                        </p:tgtEl>
                                        <p:attrNameLst>
                                          <p:attrName>r</p:attrName>
                                        </p:attrNameLst>
                                      </p:cBhvr>
                                    </p:animRot>
                                  </p:childTnLst>
                                </p:cTn>
                              </p:par>
                            </p:childTnLst>
                          </p:cTn>
                        </p:par>
                        <p:par>
                          <p:cTn id="38" fill="hold">
                            <p:stCondLst>
                              <p:cond delay="4650"/>
                            </p:stCondLst>
                            <p:childTnLst>
                              <p:par>
                                <p:cTn id="39" presetID="22" presetClass="entr" presetSubtype="1" fill="hold" grpId="0" nodeType="afterEffect">
                                  <p:stCondLst>
                                    <p:cond delay="0"/>
                                  </p:stCondLst>
                                  <p:childTnLst>
                                    <p:set>
                                      <p:cBhvr>
                                        <p:cTn id="40" dur="1" fill="hold">
                                          <p:stCondLst>
                                            <p:cond delay="0"/>
                                          </p:stCondLst>
                                        </p:cTn>
                                        <p:tgtEl>
                                          <p:spTgt spid="59"/>
                                        </p:tgtEl>
                                        <p:attrNameLst>
                                          <p:attrName>style.visibility</p:attrName>
                                        </p:attrNameLst>
                                      </p:cBhvr>
                                      <p:to>
                                        <p:strVal val="visible"/>
                                      </p:to>
                                    </p:set>
                                    <p:animEffect transition="in" filter="wipe(up)">
                                      <p:cBhvr>
                                        <p:cTn id="41"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7" grpId="0"/>
      <p:bldP spid="39" grpId="0" animBg="1"/>
      <p:bldP spid="41" grpId="0"/>
      <p:bldP spid="42" grpId="0"/>
      <p:bldP spid="4" grpId="0" animBg="1"/>
      <p:bldP spid="5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6788150" y="285750"/>
            <a:ext cx="4891405" cy="583565"/>
          </a:xfrm>
          <a:prstGeom prst="rect">
            <a:avLst/>
          </a:prstGeom>
        </p:spPr>
        <p:txBody>
          <a:bodyPr wrap="square">
            <a:spAutoFit/>
          </a:bodyPr>
          <a:lstStyle/>
          <a:p>
            <a:pPr algn="r">
              <a:defRPr/>
            </a:pPr>
            <a:r>
              <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透气鞋子主图设计</a:t>
            </a:r>
          </a:p>
        </p:txBody>
      </p:sp>
      <p:grpSp>
        <p:nvGrpSpPr>
          <p:cNvPr id="28" name="组合 27"/>
          <p:cNvGrpSpPr/>
          <p:nvPr/>
        </p:nvGrpSpPr>
        <p:grpSpPr>
          <a:xfrm>
            <a:off x="560067" y="820420"/>
            <a:ext cx="7680325" cy="508000"/>
            <a:chOff x="1204854" y="2076831"/>
            <a:chExt cx="3981359"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204854" y="2131422"/>
              <a:ext cx="3981359" cy="398647"/>
            </a:xfrm>
            <a:prstGeom prst="rect">
              <a:avLst/>
            </a:prstGeom>
            <a:noFill/>
          </p:spPr>
          <p:txBody>
            <a:bodyPr wrap="square" rtlCol="0">
              <a:spAutoFit/>
            </a:bodyPr>
            <a:lstStyle/>
            <a:p>
              <a:pPr>
                <a:defRPr/>
              </a:pPr>
              <a:r>
                <a:rPr lang="zh-CN" altLang="en-US" sz="2000" b="1" smtClean="0">
                  <a:solidFill>
                    <a:schemeClr val="bg1"/>
                  </a:solidFill>
                  <a:latin typeface="微软雅黑" panose="020B0503020204020204" pitchFamily="34" charset="-122"/>
                  <a:ea typeface="微软雅黑" panose="020B0503020204020204" pitchFamily="34" charset="-122"/>
                </a:rPr>
                <a:t>一、二、做多种颜色的渐变背景</a:t>
              </a: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 name="横卷形 1"/>
          <p:cNvSpPr/>
          <p:nvPr/>
        </p:nvSpPr>
        <p:spPr>
          <a:xfrm>
            <a:off x="1074420" y="1563370"/>
            <a:ext cx="3551555" cy="751840"/>
          </a:xfrm>
          <a:prstGeom prst="horizontalScroll">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60145" y="1744980"/>
            <a:ext cx="8361045" cy="398780"/>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r>
              <a:rPr lang="en-US" altLang="zh-CN"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、渐变工具选项栏简介</a:t>
            </a:r>
            <a:endParaRPr lang="en-US" altLang="zh-CN" sz="20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755576" y="2119144"/>
            <a:ext cx="6010984" cy="2676525"/>
          </a:xfrm>
          <a:prstGeom prst="rect">
            <a:avLst/>
          </a:prstGeom>
        </p:spPr>
        <p:txBody>
          <a:bodyPr wrap="square">
            <a:spAutoFit/>
          </a:bodyPr>
          <a:lstStyle/>
          <a:p>
            <a:pPr>
              <a:lnSpc>
                <a:spcPct val="150000"/>
              </a:lnSpc>
            </a:pPr>
            <a:r>
              <a:rPr lang="zh-CN" altLang="en-US" sz="2400" dirty="0">
                <a:latin typeface="黑体" panose="02010609060101010101" charset="-122"/>
                <a:ea typeface="黑体" panose="02010609060101010101" charset="-122"/>
              </a:rPr>
              <a:t> </a:t>
            </a:r>
            <a:r>
              <a:rPr lang="zh-CN" altLang="en-US" sz="2400" dirty="0"/>
              <a:t>  </a:t>
            </a:r>
            <a:endParaRPr lang="en-US" altLang="zh-CN" sz="2400" dirty="0" smtClean="0"/>
          </a:p>
          <a:p>
            <a:pPr>
              <a:lnSpc>
                <a:spcPct val="150000"/>
              </a:lnSpc>
            </a:pPr>
            <a:r>
              <a:rPr lang="en-US" altLang="zh-CN" sz="2400" dirty="0" smtClean="0"/>
              <a:t>    </a:t>
            </a:r>
            <a:r>
              <a:rPr lang="en-US" altLang="zh-CN" sz="2000" noProof="0" smtClean="0">
                <a:ln>
                  <a:noFill/>
                </a:ln>
                <a:effectLst/>
                <a:uLnTx/>
                <a:uFillTx/>
                <a:latin typeface="微软雅黑" panose="020B0503020204020204" pitchFamily="34" charset="-122"/>
                <a:ea typeface="微软雅黑" panose="020B0503020204020204" pitchFamily="34" charset="-122"/>
              </a:rPr>
              <a:t>（2）渐变编辑器：点击渐变彩条，就可以弹出渐变编辑器，它可以自定义制作任何渐变的效果，注意色标的位置，色彩，透明度来控制渐变的效果，色标是可以自由增加或删除的。</a:t>
            </a:r>
            <a:r>
              <a:rPr lang="zh-CN" altLang="en-US" sz="2400" dirty="0"/>
              <a:t>  </a:t>
            </a:r>
          </a:p>
        </p:txBody>
      </p:sp>
      <p:pic>
        <p:nvPicPr>
          <p:cNvPr id="6" name="图片 5"/>
          <p:cNvPicPr>
            <a:picLocks noChangeAspect="1"/>
          </p:cNvPicPr>
          <p:nvPr/>
        </p:nvPicPr>
        <p:blipFill>
          <a:blip r:embed="rId4"/>
          <a:stretch>
            <a:fillRect/>
          </a:stretch>
        </p:blipFill>
        <p:spPr>
          <a:xfrm>
            <a:off x="7025360" y="2012232"/>
            <a:ext cx="4228571" cy="447619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6788150" y="285750"/>
            <a:ext cx="4891405" cy="583565"/>
          </a:xfrm>
          <a:prstGeom prst="rect">
            <a:avLst/>
          </a:prstGeom>
        </p:spPr>
        <p:txBody>
          <a:bodyPr wrap="square">
            <a:spAutoFit/>
          </a:bodyPr>
          <a:lstStyle/>
          <a:p>
            <a:pPr algn="r">
              <a:defRPr/>
            </a:pPr>
            <a:r>
              <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透气鞋子主图设计</a:t>
            </a:r>
          </a:p>
        </p:txBody>
      </p:sp>
      <p:grpSp>
        <p:nvGrpSpPr>
          <p:cNvPr id="28" name="组合 27"/>
          <p:cNvGrpSpPr/>
          <p:nvPr/>
        </p:nvGrpSpPr>
        <p:grpSpPr>
          <a:xfrm>
            <a:off x="560067" y="820420"/>
            <a:ext cx="7680325" cy="508000"/>
            <a:chOff x="1204854" y="2076831"/>
            <a:chExt cx="3981359"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204854" y="2131422"/>
              <a:ext cx="3981359" cy="398647"/>
            </a:xfrm>
            <a:prstGeom prst="rect">
              <a:avLst/>
            </a:prstGeom>
            <a:noFill/>
          </p:spPr>
          <p:txBody>
            <a:bodyPr wrap="square" rtlCol="0">
              <a:spAutoFit/>
            </a:bodyPr>
            <a:lstStyle/>
            <a:p>
              <a:pPr>
                <a:defRPr/>
              </a:pPr>
              <a:r>
                <a:rPr lang="zh-CN" altLang="en-US" sz="2000" b="1" smtClean="0">
                  <a:solidFill>
                    <a:schemeClr val="bg1"/>
                  </a:solidFill>
                  <a:latin typeface="微软雅黑" panose="020B0503020204020204" pitchFamily="34" charset="-122"/>
                  <a:ea typeface="微软雅黑" panose="020B0503020204020204" pitchFamily="34" charset="-122"/>
                </a:rPr>
                <a:t>一、二、做多种颜色的渐变背景</a:t>
              </a: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 name="横卷形 1"/>
          <p:cNvSpPr/>
          <p:nvPr/>
        </p:nvSpPr>
        <p:spPr>
          <a:xfrm>
            <a:off x="1074420" y="1563370"/>
            <a:ext cx="3551555" cy="751840"/>
          </a:xfrm>
          <a:prstGeom prst="horizontalScroll">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60145" y="1744980"/>
            <a:ext cx="8361045" cy="398780"/>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r>
              <a:rPr lang="en-US" altLang="zh-CN"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、渐变工具选项栏简介</a:t>
            </a:r>
            <a:endParaRPr lang="en-US" altLang="zh-CN" sz="20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矩形 4"/>
          <p:cNvSpPr/>
          <p:nvPr/>
        </p:nvSpPr>
        <p:spPr>
          <a:xfrm>
            <a:off x="758825" y="2345690"/>
            <a:ext cx="10671810" cy="2861310"/>
          </a:xfrm>
          <a:prstGeom prst="rect">
            <a:avLst/>
          </a:prstGeom>
        </p:spPr>
        <p:txBody>
          <a:bodyPr wrap="square">
            <a:spAutoFit/>
          </a:bodyPr>
          <a:lstStyle/>
          <a:p>
            <a:pPr lvl="0" algn="l">
              <a:lnSpc>
                <a:spcPct val="150000"/>
              </a:lnSpc>
              <a:buClrTx/>
              <a:buSzTx/>
              <a:buFontTx/>
            </a:pPr>
            <a:r>
              <a:rPr lang="zh-CN" altLang="en-US" sz="2000" dirty="0">
                <a:latin typeface="黑体" panose="02010609060101010101" charset="-122"/>
                <a:ea typeface="黑体" panose="02010609060101010101" charset="-122"/>
                <a:sym typeface="+mn-ea"/>
              </a:rPr>
              <a:t>（3）五种渐变样式：丰富了渐变的过渡的方式。</a:t>
            </a:r>
          </a:p>
          <a:p>
            <a:pPr lvl="0" algn="l">
              <a:lnSpc>
                <a:spcPct val="150000"/>
              </a:lnSpc>
              <a:buClrTx/>
              <a:buSzTx/>
              <a:buFontTx/>
            </a:pPr>
            <a:r>
              <a:rPr lang="zh-CN" altLang="en-US" sz="2000" dirty="0">
                <a:latin typeface="黑体" panose="02010609060101010101" charset="-122"/>
                <a:ea typeface="黑体" panose="02010609060101010101" charset="-122"/>
                <a:sym typeface="+mn-ea"/>
              </a:rPr>
              <a:t>（4）模式：选择不同的模式，就会画出不同的渐变效果，主要是用来应用渐变的混合模式。</a:t>
            </a:r>
          </a:p>
          <a:p>
            <a:pPr lvl="0" algn="l">
              <a:lnSpc>
                <a:spcPct val="150000"/>
              </a:lnSpc>
              <a:buClrTx/>
              <a:buSzTx/>
              <a:buFontTx/>
            </a:pPr>
            <a:r>
              <a:rPr lang="zh-CN" altLang="en-US" sz="2000" dirty="0">
                <a:latin typeface="黑体" panose="02010609060101010101" charset="-122"/>
                <a:ea typeface="黑体" panose="02010609060101010101" charset="-122"/>
                <a:sym typeface="+mn-ea"/>
              </a:rPr>
              <a:t>（5）不透明度：用来设置渐变效果的不透明度。</a:t>
            </a:r>
          </a:p>
          <a:p>
            <a:pPr lvl="0" algn="l">
              <a:lnSpc>
                <a:spcPct val="150000"/>
              </a:lnSpc>
              <a:buClrTx/>
              <a:buSzTx/>
              <a:buFontTx/>
            </a:pPr>
            <a:r>
              <a:rPr lang="zh-CN" altLang="en-US" sz="2000" dirty="0">
                <a:latin typeface="黑体" panose="02010609060101010101" charset="-122"/>
                <a:ea typeface="黑体" panose="02010609060101010101" charset="-122"/>
                <a:sym typeface="+mn-ea"/>
              </a:rPr>
              <a:t>（5）反向：渐变颜色进行头尾调换，从而得到反向的渐变效果。</a:t>
            </a:r>
          </a:p>
          <a:p>
            <a:pPr lvl="0" algn="l">
              <a:lnSpc>
                <a:spcPct val="150000"/>
              </a:lnSpc>
              <a:buClrTx/>
              <a:buSzTx/>
              <a:buFontTx/>
            </a:pPr>
            <a:r>
              <a:rPr lang="zh-CN" altLang="en-US" sz="2000" dirty="0">
                <a:latin typeface="黑体" panose="02010609060101010101" charset="-122"/>
                <a:ea typeface="黑体" panose="02010609060101010101" charset="-122"/>
                <a:sym typeface="+mn-ea"/>
              </a:rPr>
              <a:t>（6）仿色：主要是减少带宽，减少文件大小，默认情况是勾选它，可以使渐变效果更加平滑。</a:t>
            </a:r>
          </a:p>
          <a:p>
            <a:pPr lvl="0" algn="l">
              <a:lnSpc>
                <a:spcPct val="150000"/>
              </a:lnSpc>
              <a:buClrTx/>
              <a:buSzTx/>
              <a:buFontTx/>
            </a:pPr>
            <a:r>
              <a:rPr lang="zh-CN" altLang="en-US" sz="2000" dirty="0">
                <a:latin typeface="黑体" panose="02010609060101010101" charset="-122"/>
                <a:ea typeface="黑体" panose="02010609060101010101" charset="-122"/>
                <a:sym typeface="+mn-ea"/>
              </a:rPr>
              <a:t>（7）透明区域：勾选这个时候，可以创建包含透明度的渐变，默认情况是勾选它。</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6788150" y="285750"/>
            <a:ext cx="4891405" cy="583565"/>
          </a:xfrm>
          <a:prstGeom prst="rect">
            <a:avLst/>
          </a:prstGeom>
        </p:spPr>
        <p:txBody>
          <a:bodyPr wrap="square">
            <a:spAutoFit/>
          </a:bodyPr>
          <a:lstStyle/>
          <a:p>
            <a:pPr algn="r">
              <a:defRPr/>
            </a:pPr>
            <a:r>
              <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透气鞋子主图设计</a:t>
            </a:r>
          </a:p>
        </p:txBody>
      </p:sp>
      <p:grpSp>
        <p:nvGrpSpPr>
          <p:cNvPr id="28" name="组合 27"/>
          <p:cNvGrpSpPr/>
          <p:nvPr/>
        </p:nvGrpSpPr>
        <p:grpSpPr>
          <a:xfrm>
            <a:off x="560067" y="820420"/>
            <a:ext cx="7680325" cy="508000"/>
            <a:chOff x="1204854" y="2076831"/>
            <a:chExt cx="3981359"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204854" y="2131422"/>
              <a:ext cx="3981359" cy="398647"/>
            </a:xfrm>
            <a:prstGeom prst="rect">
              <a:avLst/>
            </a:prstGeom>
            <a:noFill/>
          </p:spPr>
          <p:txBody>
            <a:bodyPr wrap="square" rtlCol="0">
              <a:spAutoFit/>
            </a:bodyPr>
            <a:lstStyle/>
            <a:p>
              <a:pPr>
                <a:defRPr/>
              </a:pPr>
              <a:r>
                <a:rPr lang="zh-CN" altLang="en-US" sz="2000" b="1" smtClean="0">
                  <a:solidFill>
                    <a:schemeClr val="bg1"/>
                  </a:solidFill>
                  <a:latin typeface="微软雅黑" panose="020B0503020204020204" pitchFamily="34" charset="-122"/>
                  <a:ea typeface="微软雅黑" panose="020B0503020204020204" pitchFamily="34" charset="-122"/>
                </a:rPr>
                <a:t>一、二、做多种颜色的渐变背景</a:t>
              </a: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 name="横卷形 1"/>
          <p:cNvSpPr/>
          <p:nvPr/>
        </p:nvSpPr>
        <p:spPr>
          <a:xfrm>
            <a:off x="956310" y="1563370"/>
            <a:ext cx="6028690" cy="751840"/>
          </a:xfrm>
          <a:prstGeom prst="horizontalScroll">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017905" y="1665605"/>
            <a:ext cx="6457950" cy="553085"/>
          </a:xfrm>
          <a:prstGeom prst="rect">
            <a:avLst/>
          </a:prstGeom>
          <a:noFill/>
        </p:spPr>
        <p:txBody>
          <a:bodyPr wrap="square" rtlCol="0">
            <a:spAutoFit/>
          </a:bodyPr>
          <a:lstStyle/>
          <a:p>
            <a:pPr>
              <a:lnSpc>
                <a:spcPct val="150000"/>
              </a:lnSpc>
            </a:pPr>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r>
              <a:rPr lang="en-US" altLang="zh-CN"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、利用</a:t>
            </a:r>
            <a:r>
              <a:rPr lang="zh-CN" altLang="en-US" sz="2000" b="1" dirty="0">
                <a:solidFill>
                  <a:schemeClr val="bg1"/>
                </a:solidFill>
                <a:latin typeface="微软雅黑" panose="020B0503020204020204" pitchFamily="34" charset="-122"/>
                <a:ea typeface="微软雅黑" panose="020B0503020204020204" pitchFamily="34" charset="-122"/>
                <a:sym typeface="+mn-ea"/>
              </a:rPr>
              <a:t>渐变工具制作一张“径向渐变”背景图   </a:t>
            </a:r>
            <a:endPar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矩形 4"/>
          <p:cNvSpPr/>
          <p:nvPr/>
        </p:nvSpPr>
        <p:spPr>
          <a:xfrm>
            <a:off x="758825" y="2505710"/>
            <a:ext cx="6423660" cy="1476375"/>
          </a:xfrm>
          <a:prstGeom prst="rect">
            <a:avLst/>
          </a:prstGeom>
        </p:spPr>
        <p:txBody>
          <a:bodyPr wrap="square">
            <a:spAutoFit/>
          </a:bodyPr>
          <a:lstStyle/>
          <a:p>
            <a:pPr algn="l">
              <a:lnSpc>
                <a:spcPct val="150000"/>
              </a:lnSpc>
              <a:buClrTx/>
              <a:buSzTx/>
              <a:buNone/>
            </a:pPr>
            <a:r>
              <a:rPr lang="zh-CN" altLang="en-US" sz="2000" dirty="0">
                <a:latin typeface="黑体" panose="02010609060101010101" charset="-122"/>
                <a:ea typeface="黑体" panose="02010609060101010101" charset="-122"/>
                <a:sym typeface="+mn-ea"/>
              </a:rPr>
              <a:t>（1）打开PS，按Ctrl+N新建一张700px*700px的文档，在工具栏中找到渐变工具，在渐变编辑器中设置好你想要的渐变颜色，如图所示。</a:t>
            </a:r>
          </a:p>
        </p:txBody>
      </p:sp>
      <p:pic>
        <p:nvPicPr>
          <p:cNvPr id="4" name="图片 3"/>
          <p:cNvPicPr>
            <a:picLocks noChangeAspect="1"/>
          </p:cNvPicPr>
          <p:nvPr/>
        </p:nvPicPr>
        <p:blipFill>
          <a:blip r:embed="rId4"/>
          <a:stretch>
            <a:fillRect/>
          </a:stretch>
        </p:blipFill>
        <p:spPr>
          <a:xfrm>
            <a:off x="8661400" y="2368550"/>
            <a:ext cx="3340100" cy="3575050"/>
          </a:xfrm>
          <a:prstGeom prst="rect">
            <a:avLst/>
          </a:prstGeom>
        </p:spPr>
      </p:pic>
      <p:pic>
        <p:nvPicPr>
          <p:cNvPr id="19" name="图片 2"/>
          <p:cNvPicPr>
            <a:picLocks noChangeAspect="1"/>
          </p:cNvPicPr>
          <p:nvPr/>
        </p:nvPicPr>
        <p:blipFill>
          <a:blip r:embed="rId5"/>
          <a:stretch>
            <a:fillRect/>
          </a:stretch>
        </p:blipFill>
        <p:spPr>
          <a:xfrm>
            <a:off x="4729480" y="3679190"/>
            <a:ext cx="3808095" cy="226441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6788150" y="285750"/>
            <a:ext cx="4891405" cy="583565"/>
          </a:xfrm>
          <a:prstGeom prst="rect">
            <a:avLst/>
          </a:prstGeom>
        </p:spPr>
        <p:txBody>
          <a:bodyPr wrap="square">
            <a:spAutoFit/>
          </a:bodyPr>
          <a:lstStyle/>
          <a:p>
            <a:pPr algn="r">
              <a:defRPr/>
            </a:pPr>
            <a:r>
              <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透气鞋子主图设计</a:t>
            </a:r>
          </a:p>
        </p:txBody>
      </p:sp>
      <p:grpSp>
        <p:nvGrpSpPr>
          <p:cNvPr id="28" name="组合 27"/>
          <p:cNvGrpSpPr/>
          <p:nvPr/>
        </p:nvGrpSpPr>
        <p:grpSpPr>
          <a:xfrm>
            <a:off x="560067" y="820420"/>
            <a:ext cx="7680325" cy="508000"/>
            <a:chOff x="1204854" y="2076831"/>
            <a:chExt cx="3981359"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204854" y="2131422"/>
              <a:ext cx="3981359" cy="398647"/>
            </a:xfrm>
            <a:prstGeom prst="rect">
              <a:avLst/>
            </a:prstGeom>
            <a:noFill/>
          </p:spPr>
          <p:txBody>
            <a:bodyPr wrap="square" rtlCol="0">
              <a:spAutoFit/>
            </a:bodyPr>
            <a:lstStyle/>
            <a:p>
              <a:pPr>
                <a:defRPr/>
              </a:pPr>
              <a:r>
                <a:rPr lang="zh-CN" altLang="en-US" sz="2000" b="1" smtClean="0">
                  <a:solidFill>
                    <a:schemeClr val="bg1"/>
                  </a:solidFill>
                  <a:latin typeface="微软雅黑" panose="020B0503020204020204" pitchFamily="34" charset="-122"/>
                  <a:ea typeface="微软雅黑" panose="020B0503020204020204" pitchFamily="34" charset="-122"/>
                </a:rPr>
                <a:t>一、二、做多种颜色的渐变背景</a:t>
              </a: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 name="横卷形 1"/>
          <p:cNvSpPr/>
          <p:nvPr/>
        </p:nvSpPr>
        <p:spPr>
          <a:xfrm>
            <a:off x="956310" y="1563370"/>
            <a:ext cx="6028690" cy="751840"/>
          </a:xfrm>
          <a:prstGeom prst="horizontalScroll">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017905" y="1665605"/>
            <a:ext cx="6457950" cy="553085"/>
          </a:xfrm>
          <a:prstGeom prst="rect">
            <a:avLst/>
          </a:prstGeom>
          <a:noFill/>
        </p:spPr>
        <p:txBody>
          <a:bodyPr wrap="square" rtlCol="0">
            <a:spAutoFit/>
          </a:bodyPr>
          <a:lstStyle/>
          <a:p>
            <a:pPr>
              <a:lnSpc>
                <a:spcPct val="150000"/>
              </a:lnSpc>
            </a:pPr>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r>
              <a:rPr lang="en-US" altLang="zh-CN"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、利用</a:t>
            </a:r>
            <a:r>
              <a:rPr lang="zh-CN" altLang="en-US" sz="2000" b="1" dirty="0">
                <a:solidFill>
                  <a:schemeClr val="bg1"/>
                </a:solidFill>
                <a:latin typeface="微软雅黑" panose="020B0503020204020204" pitchFamily="34" charset="-122"/>
                <a:ea typeface="微软雅黑" panose="020B0503020204020204" pitchFamily="34" charset="-122"/>
                <a:sym typeface="+mn-ea"/>
              </a:rPr>
              <a:t>渐变工具制作一张“径向渐变”背景图   </a:t>
            </a:r>
            <a:endPar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矩形 4"/>
          <p:cNvSpPr/>
          <p:nvPr/>
        </p:nvSpPr>
        <p:spPr>
          <a:xfrm>
            <a:off x="838200" y="2661285"/>
            <a:ext cx="5059680" cy="1938020"/>
          </a:xfrm>
          <a:prstGeom prst="rect">
            <a:avLst/>
          </a:prstGeom>
        </p:spPr>
        <p:txBody>
          <a:bodyPr wrap="square">
            <a:spAutoFit/>
          </a:bodyPr>
          <a:lstStyle/>
          <a:p>
            <a:pPr>
              <a:lnSpc>
                <a:spcPct val="150000"/>
              </a:lnSpc>
            </a:pPr>
            <a:r>
              <a:rPr lang="zh-CN" altLang="en-US" sz="2000" dirty="0" smtClean="0">
                <a:sym typeface="+mn-ea"/>
              </a:rPr>
              <a:t>  </a:t>
            </a:r>
            <a:r>
              <a:rPr lang="zh-CN" altLang="en-US" sz="2000" dirty="0">
                <a:latin typeface="黑体" panose="02010609060101010101" charset="-122"/>
                <a:ea typeface="黑体" panose="02010609060101010101" charset="-122"/>
                <a:sym typeface="+mn-ea"/>
              </a:rPr>
              <a:t>（2）选好后，在渐变样式中选择“径向渐变”按钮，在文档上按住鼠标点线拖拽，最终就会生成一张好看的渐变背景，如下图所示：</a:t>
            </a:r>
          </a:p>
        </p:txBody>
      </p:sp>
      <p:pic>
        <p:nvPicPr>
          <p:cNvPr id="6" name="图片 5"/>
          <p:cNvPicPr>
            <a:picLocks noChangeAspect="1"/>
          </p:cNvPicPr>
          <p:nvPr/>
        </p:nvPicPr>
        <p:blipFill>
          <a:blip r:embed="rId4"/>
          <a:stretch>
            <a:fillRect/>
          </a:stretch>
        </p:blipFill>
        <p:spPr>
          <a:xfrm>
            <a:off x="5984559" y="2610455"/>
            <a:ext cx="5538911" cy="3962547"/>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6788150" y="285750"/>
            <a:ext cx="4891405" cy="583565"/>
          </a:xfrm>
          <a:prstGeom prst="rect">
            <a:avLst/>
          </a:prstGeom>
        </p:spPr>
        <p:txBody>
          <a:bodyPr wrap="square">
            <a:spAutoFit/>
          </a:bodyPr>
          <a:lstStyle/>
          <a:p>
            <a:pPr algn="r">
              <a:defRPr/>
            </a:pPr>
            <a:r>
              <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透气鞋子主图设计</a:t>
            </a:r>
          </a:p>
        </p:txBody>
      </p:sp>
      <p:grpSp>
        <p:nvGrpSpPr>
          <p:cNvPr id="28" name="组合 27"/>
          <p:cNvGrpSpPr/>
          <p:nvPr/>
        </p:nvGrpSpPr>
        <p:grpSpPr>
          <a:xfrm>
            <a:off x="560067" y="820420"/>
            <a:ext cx="7680325" cy="508000"/>
            <a:chOff x="1204854" y="2076831"/>
            <a:chExt cx="3981359"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204854" y="2131422"/>
              <a:ext cx="3981359" cy="398647"/>
            </a:xfrm>
            <a:prstGeom prst="rect">
              <a:avLst/>
            </a:prstGeom>
            <a:noFill/>
          </p:spPr>
          <p:txBody>
            <a:bodyPr wrap="square" rtlCol="0">
              <a:spAutoFit/>
            </a:bodyPr>
            <a:lstStyle/>
            <a:p>
              <a:pPr>
                <a:defRPr/>
              </a:pPr>
              <a:r>
                <a:rPr lang="zh-CN" altLang="en-US" sz="2000" b="1" smtClean="0">
                  <a:solidFill>
                    <a:schemeClr val="bg1"/>
                  </a:solidFill>
                  <a:latin typeface="微软雅黑" panose="020B0503020204020204" pitchFamily="34" charset="-122"/>
                  <a:ea typeface="微软雅黑" panose="020B0503020204020204" pitchFamily="34" charset="-122"/>
                </a:rPr>
                <a:t>一、三、透气鞋子主图设计</a:t>
              </a:r>
              <a:endParaRPr lang="en-US" altLang="zh-CN" sz="2000" b="1" smtClean="0">
                <a:solidFill>
                  <a:schemeClr val="bg1"/>
                </a:solidFill>
                <a:latin typeface="微软雅黑" panose="020B0503020204020204" pitchFamily="34" charset="-122"/>
                <a:ea typeface="微软雅黑" panose="020B0503020204020204" pitchFamily="34" charset="-122"/>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5" name="矩形 4"/>
          <p:cNvSpPr/>
          <p:nvPr/>
        </p:nvSpPr>
        <p:spPr>
          <a:xfrm>
            <a:off x="925195" y="1997075"/>
            <a:ext cx="4881245" cy="3322955"/>
          </a:xfrm>
          <a:prstGeom prst="rect">
            <a:avLst/>
          </a:prstGeom>
        </p:spPr>
        <p:txBody>
          <a:bodyPr wrap="square">
            <a:spAutoFit/>
          </a:bodyPr>
          <a:lstStyle/>
          <a:p>
            <a:pPr>
              <a:lnSpc>
                <a:spcPct val="150000"/>
              </a:lnSpc>
            </a:pPr>
            <a:r>
              <a:rPr lang="zh-CN" altLang="en-US" sz="2000" dirty="0">
                <a:latin typeface="黑体" panose="02010609060101010101" charset="-122"/>
                <a:ea typeface="黑体" panose="02010609060101010101" charset="-122"/>
                <a:sym typeface="+mn-ea"/>
              </a:rPr>
              <a:t>1、要求：</a:t>
            </a:r>
            <a:endParaRPr lang="zh-CN" altLang="en-US" sz="2000" dirty="0">
              <a:latin typeface="黑体" panose="02010609060101010101" charset="-122"/>
              <a:ea typeface="黑体" panose="02010609060101010101" charset="-122"/>
            </a:endParaRPr>
          </a:p>
          <a:p>
            <a:pPr>
              <a:lnSpc>
                <a:spcPct val="150000"/>
              </a:lnSpc>
            </a:pPr>
            <a:r>
              <a:rPr lang="zh-CN" altLang="en-US" sz="2000" dirty="0">
                <a:latin typeface="黑体" panose="02010609060101010101" charset="-122"/>
                <a:ea typeface="黑体" panose="02010609060101010101" charset="-122"/>
                <a:sym typeface="+mn-ea"/>
              </a:rPr>
              <a:t>    （1）制作径向渐变的背景图片。</a:t>
            </a:r>
            <a:endParaRPr lang="zh-CN" altLang="en-US" sz="2000" dirty="0">
              <a:latin typeface="黑体" panose="02010609060101010101" charset="-122"/>
              <a:ea typeface="黑体" panose="02010609060101010101" charset="-122"/>
            </a:endParaRPr>
          </a:p>
          <a:p>
            <a:pPr>
              <a:lnSpc>
                <a:spcPct val="150000"/>
              </a:lnSpc>
            </a:pPr>
            <a:r>
              <a:rPr lang="zh-CN" altLang="en-US" sz="2000" dirty="0">
                <a:latin typeface="黑体" panose="02010609060101010101" charset="-122"/>
                <a:ea typeface="黑体" panose="02010609060101010101" charset="-122"/>
                <a:sym typeface="+mn-ea"/>
              </a:rPr>
              <a:t>    （2）利用抠图工具抠出透气鞋子放置到本图中，利用CTRL+T工具调整大小，并调整到合适的位置。</a:t>
            </a:r>
            <a:endParaRPr lang="zh-CN" altLang="en-US" sz="2000" dirty="0">
              <a:latin typeface="黑体" panose="02010609060101010101" charset="-122"/>
              <a:ea typeface="黑体" panose="02010609060101010101" charset="-122"/>
            </a:endParaRPr>
          </a:p>
          <a:p>
            <a:pPr>
              <a:lnSpc>
                <a:spcPct val="150000"/>
              </a:lnSpc>
            </a:pPr>
            <a:r>
              <a:rPr lang="zh-CN" altLang="en-US" sz="2000" dirty="0">
                <a:latin typeface="黑体" panose="02010609060101010101" charset="-122"/>
                <a:ea typeface="黑体" panose="02010609060101010101" charset="-122"/>
                <a:sym typeface="+mn-ea"/>
              </a:rPr>
              <a:t>    （3）设计如图所示的文字。</a:t>
            </a:r>
            <a:endParaRPr lang="zh-CN" altLang="en-US" sz="2000" dirty="0">
              <a:latin typeface="黑体" panose="02010609060101010101" charset="-122"/>
              <a:ea typeface="黑体" panose="02010609060101010101" charset="-122"/>
            </a:endParaRPr>
          </a:p>
          <a:p>
            <a:pPr>
              <a:lnSpc>
                <a:spcPct val="150000"/>
              </a:lnSpc>
            </a:pPr>
            <a:r>
              <a:rPr lang="en-US" altLang="zh-CN" sz="2000" dirty="0">
                <a:latin typeface="宋体" panose="02010600030101010101" pitchFamily="2" charset="-122"/>
                <a:sym typeface="+mn-ea"/>
              </a:rPr>
              <a:t> </a:t>
            </a:r>
            <a:r>
              <a:rPr lang="en-US" altLang="zh-CN" sz="2000" dirty="0" smtClean="0">
                <a:latin typeface="宋体" panose="02010600030101010101" pitchFamily="2" charset="-122"/>
                <a:sym typeface="+mn-ea"/>
              </a:rPr>
              <a:t>   </a:t>
            </a:r>
            <a:endParaRPr lang="zh-CN" altLang="en-US" sz="2000" dirty="0">
              <a:latin typeface="黑体" panose="02010609060101010101" charset="-122"/>
              <a:ea typeface="黑体" panose="02010609060101010101" charset="-122"/>
              <a:sym typeface="+mn-ea"/>
            </a:endParaRPr>
          </a:p>
        </p:txBody>
      </p:sp>
      <p:pic>
        <p:nvPicPr>
          <p:cNvPr id="4" name="图片 3"/>
          <p:cNvPicPr>
            <a:picLocks noChangeAspect="1"/>
          </p:cNvPicPr>
          <p:nvPr/>
        </p:nvPicPr>
        <p:blipFill>
          <a:blip r:embed="rId4"/>
          <a:stretch>
            <a:fillRect/>
          </a:stretch>
        </p:blipFill>
        <p:spPr>
          <a:xfrm>
            <a:off x="5952724" y="1329000"/>
            <a:ext cx="5281334" cy="5258812"/>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6788150" y="285750"/>
            <a:ext cx="4891405" cy="583565"/>
          </a:xfrm>
          <a:prstGeom prst="rect">
            <a:avLst/>
          </a:prstGeom>
        </p:spPr>
        <p:txBody>
          <a:bodyPr wrap="square">
            <a:spAutoFit/>
          </a:bodyPr>
          <a:lstStyle/>
          <a:p>
            <a:pPr algn="r">
              <a:defRPr/>
            </a:pPr>
            <a:r>
              <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透气鞋子主图设计</a:t>
            </a:r>
          </a:p>
        </p:txBody>
      </p:sp>
      <p:grpSp>
        <p:nvGrpSpPr>
          <p:cNvPr id="28" name="组合 27"/>
          <p:cNvGrpSpPr/>
          <p:nvPr/>
        </p:nvGrpSpPr>
        <p:grpSpPr>
          <a:xfrm>
            <a:off x="560067" y="820420"/>
            <a:ext cx="7680325" cy="508000"/>
            <a:chOff x="1204854" y="2076831"/>
            <a:chExt cx="3981359"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204854" y="2131422"/>
              <a:ext cx="3981359" cy="398647"/>
            </a:xfrm>
            <a:prstGeom prst="rect">
              <a:avLst/>
            </a:prstGeom>
            <a:noFill/>
          </p:spPr>
          <p:txBody>
            <a:bodyPr wrap="square" rtlCol="0">
              <a:spAutoFit/>
            </a:bodyPr>
            <a:lstStyle/>
            <a:p>
              <a:pPr>
                <a:defRPr/>
              </a:pPr>
              <a:r>
                <a:rPr lang="zh-CN" altLang="en-US" sz="2000" b="1" smtClean="0">
                  <a:solidFill>
                    <a:schemeClr val="bg1"/>
                  </a:solidFill>
                  <a:latin typeface="微软雅黑" panose="020B0503020204020204" pitchFamily="34" charset="-122"/>
                  <a:ea typeface="微软雅黑" panose="020B0503020204020204" pitchFamily="34" charset="-122"/>
                </a:rPr>
                <a:t>一、三、透气鞋子主图设计</a:t>
              </a:r>
              <a:endParaRPr lang="en-US" altLang="zh-CN" sz="2000" b="1" smtClean="0">
                <a:solidFill>
                  <a:schemeClr val="bg1"/>
                </a:solidFill>
                <a:latin typeface="微软雅黑" panose="020B0503020204020204" pitchFamily="34" charset="-122"/>
                <a:ea typeface="微软雅黑" panose="020B0503020204020204" pitchFamily="34" charset="-122"/>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5" name="矩形 4"/>
          <p:cNvSpPr/>
          <p:nvPr/>
        </p:nvSpPr>
        <p:spPr>
          <a:xfrm>
            <a:off x="925195" y="1997075"/>
            <a:ext cx="4881245" cy="3322955"/>
          </a:xfrm>
          <a:prstGeom prst="rect">
            <a:avLst/>
          </a:prstGeom>
        </p:spPr>
        <p:txBody>
          <a:bodyPr wrap="square">
            <a:spAutoFit/>
          </a:bodyPr>
          <a:lstStyle/>
          <a:p>
            <a:pPr>
              <a:lnSpc>
                <a:spcPct val="150000"/>
              </a:lnSpc>
            </a:pPr>
            <a:r>
              <a:rPr lang="zh-CN" altLang="en-US" sz="2000" dirty="0">
                <a:latin typeface="黑体" panose="02010609060101010101" charset="-122"/>
                <a:ea typeface="黑体" panose="02010609060101010101" charset="-122"/>
                <a:sym typeface="+mn-ea"/>
              </a:rPr>
              <a:t>1、要求：</a:t>
            </a:r>
            <a:endParaRPr lang="zh-CN" altLang="en-US" sz="2000" dirty="0">
              <a:latin typeface="黑体" panose="02010609060101010101" charset="-122"/>
              <a:ea typeface="黑体" panose="02010609060101010101" charset="-122"/>
            </a:endParaRPr>
          </a:p>
          <a:p>
            <a:pPr>
              <a:lnSpc>
                <a:spcPct val="150000"/>
              </a:lnSpc>
            </a:pPr>
            <a:r>
              <a:rPr lang="zh-CN" altLang="en-US" sz="2000" dirty="0">
                <a:latin typeface="黑体" panose="02010609060101010101" charset="-122"/>
                <a:ea typeface="黑体" panose="02010609060101010101" charset="-122"/>
                <a:sym typeface="+mn-ea"/>
              </a:rPr>
              <a:t>    （1）制作径向渐变的背景图片。</a:t>
            </a:r>
            <a:endParaRPr lang="zh-CN" altLang="en-US" sz="2000" dirty="0">
              <a:latin typeface="黑体" panose="02010609060101010101" charset="-122"/>
              <a:ea typeface="黑体" panose="02010609060101010101" charset="-122"/>
            </a:endParaRPr>
          </a:p>
          <a:p>
            <a:pPr>
              <a:lnSpc>
                <a:spcPct val="150000"/>
              </a:lnSpc>
            </a:pPr>
            <a:r>
              <a:rPr lang="zh-CN" altLang="en-US" sz="2000" dirty="0">
                <a:latin typeface="黑体" panose="02010609060101010101" charset="-122"/>
                <a:ea typeface="黑体" panose="02010609060101010101" charset="-122"/>
                <a:sym typeface="+mn-ea"/>
              </a:rPr>
              <a:t>    （2）利用抠图工具抠出透气鞋子放置到本图中，利用CTRL+T工具调整大小，并调整到合适的位置。</a:t>
            </a:r>
            <a:endParaRPr lang="zh-CN" altLang="en-US" sz="2000" dirty="0">
              <a:latin typeface="黑体" panose="02010609060101010101" charset="-122"/>
              <a:ea typeface="黑体" panose="02010609060101010101" charset="-122"/>
            </a:endParaRPr>
          </a:p>
          <a:p>
            <a:pPr>
              <a:lnSpc>
                <a:spcPct val="150000"/>
              </a:lnSpc>
            </a:pPr>
            <a:r>
              <a:rPr lang="zh-CN" altLang="en-US" sz="2000" dirty="0">
                <a:latin typeface="黑体" panose="02010609060101010101" charset="-122"/>
                <a:ea typeface="黑体" panose="02010609060101010101" charset="-122"/>
                <a:sym typeface="+mn-ea"/>
              </a:rPr>
              <a:t>    （3）设计如图所示的文字。</a:t>
            </a:r>
            <a:endParaRPr lang="zh-CN" altLang="en-US" sz="2000" dirty="0">
              <a:latin typeface="黑体" panose="02010609060101010101" charset="-122"/>
              <a:ea typeface="黑体" panose="02010609060101010101" charset="-122"/>
            </a:endParaRPr>
          </a:p>
          <a:p>
            <a:pPr>
              <a:lnSpc>
                <a:spcPct val="150000"/>
              </a:lnSpc>
            </a:pPr>
            <a:r>
              <a:rPr lang="en-US" altLang="zh-CN" sz="2000" dirty="0">
                <a:latin typeface="宋体" panose="02010600030101010101" pitchFamily="2" charset="-122"/>
                <a:sym typeface="+mn-ea"/>
              </a:rPr>
              <a:t> </a:t>
            </a:r>
            <a:r>
              <a:rPr lang="en-US" altLang="zh-CN" sz="2000" dirty="0" smtClean="0">
                <a:latin typeface="宋体" panose="02010600030101010101" pitchFamily="2" charset="-122"/>
                <a:sym typeface="+mn-ea"/>
              </a:rPr>
              <a:t>   </a:t>
            </a:r>
            <a:endParaRPr lang="zh-CN" altLang="en-US" sz="2000" dirty="0">
              <a:latin typeface="黑体" panose="02010609060101010101" charset="-122"/>
              <a:ea typeface="黑体" panose="02010609060101010101" charset="-122"/>
              <a:sym typeface="+mn-ea"/>
            </a:endParaRPr>
          </a:p>
        </p:txBody>
      </p:sp>
      <p:sp>
        <p:nvSpPr>
          <p:cNvPr id="7" name="文本框 6"/>
          <p:cNvSpPr txBox="1"/>
          <p:nvPr/>
        </p:nvSpPr>
        <p:spPr>
          <a:xfrm>
            <a:off x="8848725" y="1752600"/>
            <a:ext cx="3155950" cy="203009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nSpc>
                <a:spcPct val="150000"/>
              </a:lnSpc>
            </a:pPr>
            <a:r>
              <a:rPr lang="zh-CN" altLang="en-US" sz="2000" dirty="0">
                <a:latin typeface="黑体" panose="02010609060101010101" charset="-122"/>
                <a:ea typeface="黑体" panose="02010609060101010101" charset="-122"/>
                <a:cs typeface="黑体" panose="02010609060101010101" charset="-122"/>
                <a:sym typeface="+mn-ea"/>
              </a:rPr>
              <a:t>步骤一：新建图层</a:t>
            </a:r>
            <a:endParaRPr lang="zh-CN" altLang="en-US" sz="2000" dirty="0">
              <a:latin typeface="黑体" panose="02010609060101010101" charset="-122"/>
              <a:ea typeface="黑体" panose="02010609060101010101" charset="-122"/>
              <a:cs typeface="黑体" panose="02010609060101010101" charset="-122"/>
            </a:endParaRPr>
          </a:p>
          <a:p>
            <a:pPr>
              <a:lnSpc>
                <a:spcPct val="150000"/>
              </a:lnSpc>
            </a:pPr>
            <a:r>
              <a:rPr lang="zh-CN" altLang="en-US" sz="2000" dirty="0" smtClean="0">
                <a:latin typeface="黑体" panose="02010609060101010101" charset="-122"/>
                <a:ea typeface="黑体" panose="02010609060101010101" charset="-122"/>
                <a:cs typeface="黑体" panose="02010609060101010101" charset="-122"/>
                <a:sym typeface="+mn-ea"/>
              </a:rPr>
              <a:t>打开文件，新建</a:t>
            </a:r>
            <a:r>
              <a:rPr lang="zh-CN" altLang="en-US" sz="2000" dirty="0" smtClean="0">
                <a:latin typeface="黑体" panose="02010609060101010101" charset="-122"/>
                <a:ea typeface="黑体" panose="02010609060101010101" charset="-122"/>
                <a:cs typeface="黑体" panose="02010609060101010101" charset="-122"/>
              </a:rPr>
              <a:t>，</a:t>
            </a:r>
            <a:r>
              <a:rPr lang="zh-CN" altLang="en-US" sz="2000" dirty="0" smtClean="0">
                <a:latin typeface="黑体" panose="02010609060101010101" charset="-122"/>
                <a:ea typeface="黑体" panose="02010609060101010101" charset="-122"/>
                <a:cs typeface="黑体" panose="02010609060101010101" charset="-122"/>
                <a:sym typeface="+mn-ea"/>
              </a:rPr>
              <a:t>建立</a:t>
            </a:r>
            <a:r>
              <a:rPr lang="zh-CN" altLang="en-US" sz="2000" dirty="0">
                <a:latin typeface="黑体" panose="02010609060101010101" charset="-122"/>
                <a:ea typeface="黑体" panose="02010609060101010101" charset="-122"/>
                <a:cs typeface="黑体" panose="02010609060101010101" charset="-122"/>
                <a:sym typeface="+mn-ea"/>
              </a:rPr>
              <a:t>一张</a:t>
            </a:r>
            <a:r>
              <a:rPr lang="zh-CN" altLang="en-US" sz="2000" dirty="0" smtClean="0">
                <a:latin typeface="黑体" panose="02010609060101010101" charset="-122"/>
                <a:ea typeface="黑体" panose="02010609060101010101" charset="-122"/>
                <a:cs typeface="黑体" panose="02010609060101010101" charset="-122"/>
                <a:sym typeface="+mn-ea"/>
              </a:rPr>
              <a:t>高度</a:t>
            </a:r>
            <a:r>
              <a:rPr lang="en-US" altLang="zh-CN" sz="2000" dirty="0" smtClean="0">
                <a:latin typeface="黑体" panose="02010609060101010101" charset="-122"/>
                <a:ea typeface="黑体" panose="02010609060101010101" charset="-122"/>
                <a:cs typeface="黑体" panose="02010609060101010101" charset="-122"/>
                <a:sym typeface="+mn-ea"/>
              </a:rPr>
              <a:t>700</a:t>
            </a:r>
            <a:r>
              <a:rPr lang="zh-CN" altLang="en-US" sz="2000" dirty="0">
                <a:latin typeface="黑体" panose="02010609060101010101" charset="-122"/>
                <a:ea typeface="黑体" panose="02010609060101010101" charset="-122"/>
                <a:cs typeface="黑体" panose="02010609060101010101" charset="-122"/>
                <a:sym typeface="+mn-ea"/>
              </a:rPr>
              <a:t>和</a:t>
            </a:r>
            <a:r>
              <a:rPr lang="zh-CN" altLang="en-US" sz="2000" dirty="0" smtClean="0">
                <a:latin typeface="黑体" panose="02010609060101010101" charset="-122"/>
                <a:ea typeface="黑体" panose="02010609060101010101" charset="-122"/>
                <a:cs typeface="黑体" panose="02010609060101010101" charset="-122"/>
                <a:sym typeface="+mn-ea"/>
              </a:rPr>
              <a:t>宽度</a:t>
            </a:r>
            <a:r>
              <a:rPr lang="en-US" altLang="zh-CN" sz="2000" dirty="0" smtClean="0">
                <a:latin typeface="黑体" panose="02010609060101010101" charset="-122"/>
                <a:ea typeface="黑体" panose="02010609060101010101" charset="-122"/>
                <a:cs typeface="黑体" panose="02010609060101010101" charset="-122"/>
                <a:sym typeface="+mn-ea"/>
              </a:rPr>
              <a:t>700</a:t>
            </a:r>
            <a:r>
              <a:rPr lang="zh-CN" altLang="en-US" sz="2000" dirty="0">
                <a:latin typeface="黑体" panose="02010609060101010101" charset="-122"/>
                <a:ea typeface="黑体" panose="02010609060101010101" charset="-122"/>
                <a:cs typeface="黑体" panose="02010609060101010101" charset="-122"/>
                <a:sym typeface="+mn-ea"/>
              </a:rPr>
              <a:t>像素的白色画布，其他</a:t>
            </a:r>
            <a:r>
              <a:rPr lang="zh-CN" altLang="en-US" sz="2000" dirty="0" smtClean="0">
                <a:latin typeface="黑体" panose="02010609060101010101" charset="-122"/>
                <a:ea typeface="黑体" panose="02010609060101010101" charset="-122"/>
                <a:cs typeface="黑体" panose="02010609060101010101" charset="-122"/>
                <a:sym typeface="+mn-ea"/>
              </a:rPr>
              <a:t>默认。</a:t>
            </a:r>
            <a:r>
              <a:rPr lang="zh-CN" altLang="en-US" sz="2400" dirty="0" smtClean="0">
                <a:latin typeface="宋体" panose="02010600030101010101" pitchFamily="2" charset="-122"/>
                <a:ea typeface="宋体" panose="02010600030101010101" pitchFamily="2" charset="-122"/>
                <a:sym typeface="+mn-ea"/>
              </a:rPr>
              <a:t>    </a:t>
            </a:r>
            <a:endParaRPr lang="zh-CN" altLang="en-US" sz="2400" dirty="0">
              <a:latin typeface="宋体" panose="02010600030101010101" pitchFamily="2" charset="-122"/>
              <a:ea typeface="宋体" panose="02010600030101010101" pitchFamily="2" charset="-122"/>
            </a:endParaRPr>
          </a:p>
        </p:txBody>
      </p:sp>
      <p:pic>
        <p:nvPicPr>
          <p:cNvPr id="3" name="图片 2"/>
          <p:cNvPicPr>
            <a:picLocks noChangeAspect="1"/>
          </p:cNvPicPr>
          <p:nvPr/>
        </p:nvPicPr>
        <p:blipFill>
          <a:blip r:embed="rId4"/>
          <a:stretch>
            <a:fillRect/>
          </a:stretch>
        </p:blipFill>
        <p:spPr>
          <a:xfrm>
            <a:off x="672459" y="1548479"/>
            <a:ext cx="7891602" cy="4693698"/>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6788150" y="285750"/>
            <a:ext cx="4891405" cy="583565"/>
          </a:xfrm>
          <a:prstGeom prst="rect">
            <a:avLst/>
          </a:prstGeom>
        </p:spPr>
        <p:txBody>
          <a:bodyPr wrap="square">
            <a:spAutoFit/>
          </a:bodyPr>
          <a:lstStyle/>
          <a:p>
            <a:pPr algn="r">
              <a:defRPr/>
            </a:pPr>
            <a:r>
              <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透气鞋子主图设计</a:t>
            </a:r>
          </a:p>
        </p:txBody>
      </p:sp>
      <p:grpSp>
        <p:nvGrpSpPr>
          <p:cNvPr id="28" name="组合 27"/>
          <p:cNvGrpSpPr/>
          <p:nvPr/>
        </p:nvGrpSpPr>
        <p:grpSpPr>
          <a:xfrm>
            <a:off x="560067" y="820420"/>
            <a:ext cx="7680325" cy="508000"/>
            <a:chOff x="1204854" y="2076831"/>
            <a:chExt cx="3981359"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204854" y="2131422"/>
              <a:ext cx="3981359" cy="398647"/>
            </a:xfrm>
            <a:prstGeom prst="rect">
              <a:avLst/>
            </a:prstGeom>
            <a:noFill/>
          </p:spPr>
          <p:txBody>
            <a:bodyPr wrap="square" rtlCol="0">
              <a:spAutoFit/>
            </a:bodyPr>
            <a:lstStyle/>
            <a:p>
              <a:pPr>
                <a:defRPr/>
              </a:pPr>
              <a:r>
                <a:rPr lang="zh-CN" altLang="en-US" sz="2000" b="1" smtClean="0">
                  <a:solidFill>
                    <a:schemeClr val="bg1"/>
                  </a:solidFill>
                  <a:latin typeface="微软雅黑" panose="020B0503020204020204" pitchFamily="34" charset="-122"/>
                  <a:ea typeface="微软雅黑" panose="020B0503020204020204" pitchFamily="34" charset="-122"/>
                </a:rPr>
                <a:t>一、三、透气鞋子主图设计</a:t>
              </a:r>
              <a:endParaRPr lang="en-US" altLang="zh-CN" sz="2000" b="1" smtClean="0">
                <a:solidFill>
                  <a:schemeClr val="bg1"/>
                </a:solidFill>
                <a:latin typeface="微软雅黑" panose="020B0503020204020204" pitchFamily="34" charset="-122"/>
                <a:ea typeface="微软雅黑" panose="020B0503020204020204" pitchFamily="34" charset="-122"/>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6" name="文本框 5"/>
          <p:cNvSpPr txBox="1"/>
          <p:nvPr/>
        </p:nvSpPr>
        <p:spPr>
          <a:xfrm>
            <a:off x="8952449" y="1911531"/>
            <a:ext cx="3049143" cy="156845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nSpc>
                <a:spcPct val="150000"/>
              </a:lnSpc>
            </a:pPr>
            <a:r>
              <a:rPr lang="zh-CN" altLang="en-US" sz="2000" dirty="0" smtClean="0">
                <a:latin typeface="黑体" panose="02010609060101010101" charset="-122"/>
                <a:ea typeface="黑体" panose="02010609060101010101" charset="-122"/>
                <a:cs typeface="黑体" panose="02010609060101010101" charset="-122"/>
                <a:sym typeface="+mn-ea"/>
              </a:rPr>
              <a:t>步骤二：利用渐变工具</a:t>
            </a:r>
            <a:r>
              <a:rPr lang="zh-CN" altLang="en-US" sz="2000" dirty="0" smtClean="0">
                <a:latin typeface="黑体" panose="02010609060101010101" charset="-122"/>
                <a:ea typeface="黑体" panose="02010609060101010101" charset="-122"/>
                <a:cs typeface="黑体" panose="02010609060101010101" charset="-122"/>
              </a:rPr>
              <a:t>，</a:t>
            </a:r>
            <a:r>
              <a:rPr lang="zh-CN" altLang="en-US" sz="2000" dirty="0" smtClean="0">
                <a:latin typeface="黑体" panose="02010609060101010101" charset="-122"/>
                <a:ea typeface="黑体" panose="02010609060101010101" charset="-122"/>
                <a:cs typeface="黑体" panose="02010609060101010101" charset="-122"/>
                <a:sym typeface="+mn-ea"/>
              </a:rPr>
              <a:t>根据前面所学，制作如图所示的“径向渐变”背景。 </a:t>
            </a:r>
            <a:r>
              <a:rPr lang="zh-CN" altLang="en-US" sz="2400" dirty="0" smtClean="0">
                <a:latin typeface="宋体" panose="02010600030101010101" pitchFamily="2" charset="-122"/>
                <a:ea typeface="宋体" panose="02010600030101010101" pitchFamily="2" charset="-122"/>
                <a:sym typeface="+mn-ea"/>
              </a:rPr>
              <a:t>   </a:t>
            </a:r>
            <a:endParaRPr lang="zh-CN" altLang="en-US" sz="2400" dirty="0">
              <a:latin typeface="宋体" panose="02010600030101010101" pitchFamily="2" charset="-122"/>
              <a:ea typeface="宋体" panose="02010600030101010101" pitchFamily="2" charset="-122"/>
            </a:endParaRPr>
          </a:p>
        </p:txBody>
      </p:sp>
      <p:pic>
        <p:nvPicPr>
          <p:cNvPr id="2" name="图片 1"/>
          <p:cNvPicPr>
            <a:picLocks noChangeAspect="1"/>
          </p:cNvPicPr>
          <p:nvPr/>
        </p:nvPicPr>
        <p:blipFill>
          <a:blip r:embed="rId4"/>
          <a:stretch>
            <a:fillRect/>
          </a:stretch>
        </p:blipFill>
        <p:spPr>
          <a:xfrm>
            <a:off x="231317" y="1420590"/>
            <a:ext cx="8601900" cy="4634699"/>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6788150" y="285750"/>
            <a:ext cx="4891405" cy="583565"/>
          </a:xfrm>
          <a:prstGeom prst="rect">
            <a:avLst/>
          </a:prstGeom>
        </p:spPr>
        <p:txBody>
          <a:bodyPr wrap="square">
            <a:spAutoFit/>
          </a:bodyPr>
          <a:lstStyle/>
          <a:p>
            <a:pPr algn="r">
              <a:defRPr/>
            </a:pPr>
            <a:r>
              <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透气鞋子主图设计</a:t>
            </a:r>
          </a:p>
        </p:txBody>
      </p:sp>
      <p:grpSp>
        <p:nvGrpSpPr>
          <p:cNvPr id="28" name="组合 27"/>
          <p:cNvGrpSpPr/>
          <p:nvPr/>
        </p:nvGrpSpPr>
        <p:grpSpPr>
          <a:xfrm>
            <a:off x="560067" y="820420"/>
            <a:ext cx="7680325" cy="508000"/>
            <a:chOff x="1204854" y="2076831"/>
            <a:chExt cx="3981359"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204854" y="2131422"/>
              <a:ext cx="3981359" cy="398647"/>
            </a:xfrm>
            <a:prstGeom prst="rect">
              <a:avLst/>
            </a:prstGeom>
            <a:noFill/>
          </p:spPr>
          <p:txBody>
            <a:bodyPr wrap="square" rtlCol="0">
              <a:spAutoFit/>
            </a:bodyPr>
            <a:lstStyle/>
            <a:p>
              <a:pPr>
                <a:defRPr/>
              </a:pPr>
              <a:r>
                <a:rPr lang="zh-CN" altLang="en-US" sz="2000" b="1" smtClean="0">
                  <a:solidFill>
                    <a:schemeClr val="bg1"/>
                  </a:solidFill>
                  <a:latin typeface="微软雅黑" panose="020B0503020204020204" pitchFamily="34" charset="-122"/>
                  <a:ea typeface="微软雅黑" panose="020B0503020204020204" pitchFamily="34" charset="-122"/>
                </a:rPr>
                <a:t>一、三、透气鞋子主图设计</a:t>
              </a:r>
              <a:endParaRPr lang="en-US" altLang="zh-CN" sz="2000" b="1" smtClean="0">
                <a:solidFill>
                  <a:schemeClr val="bg1"/>
                </a:solidFill>
                <a:latin typeface="微软雅黑" panose="020B0503020204020204" pitchFamily="34" charset="-122"/>
                <a:ea typeface="微软雅黑" panose="020B0503020204020204" pitchFamily="34" charset="-122"/>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3" name="文本框 2"/>
          <p:cNvSpPr txBox="1"/>
          <p:nvPr/>
        </p:nvSpPr>
        <p:spPr>
          <a:xfrm>
            <a:off x="8955624" y="1752781"/>
            <a:ext cx="3049143" cy="249174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nSpc>
                <a:spcPct val="150000"/>
              </a:lnSpc>
            </a:pPr>
            <a:r>
              <a:rPr lang="zh-CN" altLang="en-US" sz="2000" dirty="0" smtClean="0">
                <a:latin typeface="黑体" panose="02010609060101010101" charset="-122"/>
                <a:ea typeface="黑体" panose="02010609060101010101" charset="-122"/>
                <a:cs typeface="黑体" panose="02010609060101010101" charset="-122"/>
                <a:sym typeface="+mn-ea"/>
              </a:rPr>
              <a:t>步骤三：利用魔术棒等抠图工具</a:t>
            </a:r>
            <a:r>
              <a:rPr lang="zh-CN" altLang="en-US" sz="2000" dirty="0" smtClean="0">
                <a:latin typeface="黑体" panose="02010609060101010101" charset="-122"/>
                <a:ea typeface="黑体" panose="02010609060101010101" charset="-122"/>
                <a:cs typeface="黑体" panose="02010609060101010101" charset="-122"/>
              </a:rPr>
              <a:t>，把两个素材</a:t>
            </a:r>
            <a:r>
              <a:rPr lang="zh-CN" altLang="en-US" sz="2000" dirty="0" smtClean="0">
                <a:latin typeface="黑体" panose="02010609060101010101" charset="-122"/>
                <a:ea typeface="黑体" panose="02010609060101010101" charset="-122"/>
                <a:cs typeface="黑体" panose="02010609060101010101" charset="-122"/>
                <a:sym typeface="+mn-ea"/>
              </a:rPr>
              <a:t>拖动进来，利用</a:t>
            </a:r>
            <a:r>
              <a:rPr lang="en-US" altLang="zh-CN" sz="2000" dirty="0" err="1" smtClean="0">
                <a:latin typeface="黑体" panose="02010609060101010101" charset="-122"/>
                <a:ea typeface="黑体" panose="02010609060101010101" charset="-122"/>
                <a:cs typeface="黑体" panose="02010609060101010101" charset="-122"/>
                <a:sym typeface="+mn-ea"/>
              </a:rPr>
              <a:t>Ctrl+T</a:t>
            </a:r>
            <a:r>
              <a:rPr lang="zh-CN" altLang="en-US" sz="2000" dirty="0" smtClean="0">
                <a:latin typeface="黑体" panose="02010609060101010101" charset="-122"/>
                <a:ea typeface="黑体" panose="02010609060101010101" charset="-122"/>
                <a:cs typeface="黑体" panose="02010609060101010101" charset="-122"/>
                <a:sym typeface="+mn-ea"/>
              </a:rPr>
              <a:t>，调整大小并放到合适的位置上，如图所示。</a:t>
            </a:r>
            <a:r>
              <a:rPr lang="zh-CN" altLang="en-US" sz="2400" dirty="0" smtClean="0">
                <a:latin typeface="宋体" panose="02010600030101010101" pitchFamily="2" charset="-122"/>
                <a:ea typeface="宋体" panose="02010600030101010101" pitchFamily="2" charset="-122"/>
                <a:sym typeface="+mn-ea"/>
              </a:rPr>
              <a:t>    </a:t>
            </a:r>
            <a:endParaRPr lang="zh-CN" altLang="en-US" sz="2400" dirty="0">
              <a:latin typeface="宋体" panose="02010600030101010101" pitchFamily="2" charset="-122"/>
              <a:ea typeface="宋体" panose="02010600030101010101" pitchFamily="2" charset="-122"/>
            </a:endParaRPr>
          </a:p>
        </p:txBody>
      </p:sp>
      <p:pic>
        <p:nvPicPr>
          <p:cNvPr id="5" name="图片 4"/>
          <p:cNvPicPr>
            <a:picLocks noChangeAspect="1"/>
          </p:cNvPicPr>
          <p:nvPr/>
        </p:nvPicPr>
        <p:blipFill>
          <a:blip r:embed="rId4"/>
          <a:stretch>
            <a:fillRect/>
          </a:stretch>
        </p:blipFill>
        <p:spPr>
          <a:xfrm>
            <a:off x="231318" y="1580605"/>
            <a:ext cx="8456434" cy="4556322"/>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6788150" y="285750"/>
            <a:ext cx="4891405" cy="583565"/>
          </a:xfrm>
          <a:prstGeom prst="rect">
            <a:avLst/>
          </a:prstGeom>
        </p:spPr>
        <p:txBody>
          <a:bodyPr wrap="square">
            <a:spAutoFit/>
          </a:bodyPr>
          <a:lstStyle/>
          <a:p>
            <a:pPr algn="r">
              <a:defRPr/>
            </a:pPr>
            <a:r>
              <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透气鞋子主图设计</a:t>
            </a:r>
          </a:p>
        </p:txBody>
      </p:sp>
      <p:grpSp>
        <p:nvGrpSpPr>
          <p:cNvPr id="28" name="组合 27"/>
          <p:cNvGrpSpPr/>
          <p:nvPr/>
        </p:nvGrpSpPr>
        <p:grpSpPr>
          <a:xfrm>
            <a:off x="560067" y="820420"/>
            <a:ext cx="7680325" cy="508000"/>
            <a:chOff x="1204854" y="2076831"/>
            <a:chExt cx="3981359"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204854" y="2131422"/>
              <a:ext cx="3981359" cy="398647"/>
            </a:xfrm>
            <a:prstGeom prst="rect">
              <a:avLst/>
            </a:prstGeom>
            <a:noFill/>
          </p:spPr>
          <p:txBody>
            <a:bodyPr wrap="square" rtlCol="0">
              <a:spAutoFit/>
            </a:bodyPr>
            <a:lstStyle/>
            <a:p>
              <a:pPr>
                <a:defRPr/>
              </a:pPr>
              <a:r>
                <a:rPr lang="zh-CN" altLang="en-US" sz="2000" b="1" smtClean="0">
                  <a:solidFill>
                    <a:schemeClr val="bg1"/>
                  </a:solidFill>
                  <a:latin typeface="微软雅黑" panose="020B0503020204020204" pitchFamily="34" charset="-122"/>
                  <a:ea typeface="微软雅黑" panose="020B0503020204020204" pitchFamily="34" charset="-122"/>
                </a:rPr>
                <a:t>一、三、透气鞋子主图设计</a:t>
              </a:r>
              <a:endParaRPr lang="en-US" altLang="zh-CN" sz="2000" b="1" smtClean="0">
                <a:solidFill>
                  <a:schemeClr val="bg1"/>
                </a:solidFill>
                <a:latin typeface="微软雅黑" panose="020B0503020204020204" pitchFamily="34" charset="-122"/>
                <a:ea typeface="微软雅黑" panose="020B0503020204020204" pitchFamily="34" charset="-122"/>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pic>
        <p:nvPicPr>
          <p:cNvPr id="6" name="图片 5"/>
          <p:cNvPicPr>
            <a:picLocks noChangeAspect="1"/>
          </p:cNvPicPr>
          <p:nvPr/>
        </p:nvPicPr>
        <p:blipFill>
          <a:blip r:embed="rId4"/>
          <a:stretch>
            <a:fillRect/>
          </a:stretch>
        </p:blipFill>
        <p:spPr>
          <a:xfrm>
            <a:off x="195943" y="1550037"/>
            <a:ext cx="8477794" cy="4567830"/>
          </a:xfrm>
          <a:prstGeom prst="rect">
            <a:avLst/>
          </a:prstGeom>
        </p:spPr>
      </p:pic>
      <p:sp>
        <p:nvSpPr>
          <p:cNvPr id="7" name="文本框 6"/>
          <p:cNvSpPr txBox="1"/>
          <p:nvPr/>
        </p:nvSpPr>
        <p:spPr>
          <a:xfrm>
            <a:off x="8828623" y="2058544"/>
            <a:ext cx="3049143" cy="2399665"/>
          </a:xfrm>
          <a:prstGeom prst="rect">
            <a:avLst/>
          </a:prstGeom>
        </p:spPr>
        <p:style>
          <a:lnRef idx="1">
            <a:schemeClr val="accent2"/>
          </a:lnRef>
          <a:fillRef idx="3">
            <a:schemeClr val="accent2"/>
          </a:fillRef>
          <a:effectRef idx="2">
            <a:schemeClr val="accent2"/>
          </a:effectRef>
          <a:fontRef idx="minor">
            <a:schemeClr val="lt1"/>
          </a:fontRef>
        </p:style>
        <p:txBody>
          <a:bodyPr vertOverflow="overflow" horzOverflow="overflow" vert="horz" wrap="square" numCol="1" spcCol="0" rtlCol="0" fromWordArt="0" anchor="ctr" anchorCtr="0" forceAA="0" compatLnSpc="1">
            <a:spAutoFit/>
          </a:bodyPr>
          <a:lstStyle/>
          <a:p>
            <a:pPr lvl="0" algn="l">
              <a:lnSpc>
                <a:spcPct val="150000"/>
              </a:lnSpc>
              <a:buClrTx/>
              <a:buSzTx/>
              <a:buFontTx/>
            </a:pPr>
            <a:r>
              <a:rPr lang="zh-CN" altLang="en-US" sz="2000" dirty="0" smtClean="0">
                <a:latin typeface="黑体" panose="02010609060101010101" charset="-122"/>
                <a:ea typeface="黑体" panose="02010609060101010101" charset="-122"/>
                <a:cs typeface="黑体" panose="02010609060101010101" charset="-122"/>
                <a:sym typeface="+mn-ea"/>
              </a:rPr>
              <a:t>步骤四：利用文字工具及图层样式工具，设计如图所示的文字，调整大小并放到合适的位置上，案例制作完毕，如图所示。    </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6788150" y="285750"/>
            <a:ext cx="4891405" cy="583565"/>
          </a:xfrm>
          <a:prstGeom prst="rect">
            <a:avLst/>
          </a:prstGeom>
        </p:spPr>
        <p:txBody>
          <a:bodyPr wrap="square">
            <a:spAutoFit/>
          </a:bodyPr>
          <a:lstStyle/>
          <a:p>
            <a:pPr algn="r">
              <a:defRPr/>
            </a:pPr>
            <a:r>
              <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透气鞋子主图设计</a:t>
            </a:r>
          </a:p>
        </p:txBody>
      </p:sp>
      <p:grpSp>
        <p:nvGrpSpPr>
          <p:cNvPr id="28" name="组合 27"/>
          <p:cNvGrpSpPr/>
          <p:nvPr/>
        </p:nvGrpSpPr>
        <p:grpSpPr>
          <a:xfrm>
            <a:off x="560067" y="820420"/>
            <a:ext cx="7680325" cy="508000"/>
            <a:chOff x="1204854" y="2076831"/>
            <a:chExt cx="3981359"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204854" y="2131422"/>
              <a:ext cx="3981359" cy="398647"/>
            </a:xfrm>
            <a:prstGeom prst="rect">
              <a:avLst/>
            </a:prstGeom>
            <a:noFill/>
          </p:spPr>
          <p:txBody>
            <a:bodyPr wrap="square" rtlCol="0">
              <a:spAutoFit/>
            </a:bodyPr>
            <a:lstStyle/>
            <a:p>
              <a:pPr>
                <a:defRPr/>
              </a:pPr>
              <a:r>
                <a:rPr lang="zh-CN" altLang="en-US" sz="2000" b="1" smtClean="0">
                  <a:solidFill>
                    <a:schemeClr val="bg1"/>
                  </a:solidFill>
                  <a:latin typeface="微软雅黑" panose="020B0503020204020204" pitchFamily="34" charset="-122"/>
                  <a:ea typeface="微软雅黑" panose="020B0503020204020204" pitchFamily="34" charset="-122"/>
                </a:rPr>
                <a:t>一、三、透气鞋子主图设计</a:t>
              </a:r>
              <a:endParaRPr lang="en-US" altLang="zh-CN" sz="2000" b="1" smtClean="0">
                <a:solidFill>
                  <a:schemeClr val="bg1"/>
                </a:solidFill>
                <a:latin typeface="微软雅黑" panose="020B0503020204020204" pitchFamily="34" charset="-122"/>
                <a:ea typeface="微软雅黑" panose="020B0503020204020204" pitchFamily="34" charset="-122"/>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1027430" y="2499360"/>
            <a:ext cx="10384155" cy="1476375"/>
          </a:xfrm>
          <a:prstGeom prst="rect">
            <a:avLst/>
          </a:prstGeom>
          <a:noFill/>
        </p:spPr>
        <p:txBody>
          <a:bodyPr wrap="square" rtlCol="0" anchor="t">
            <a:spAutoFit/>
          </a:bodyPr>
          <a:lstStyle/>
          <a:p>
            <a:pPr>
              <a:lnSpc>
                <a:spcPct val="150000"/>
              </a:lnSpc>
            </a:pPr>
            <a:r>
              <a:rPr lang="zh-CN" altLang="en-US" sz="2000" dirty="0">
                <a:latin typeface="黑体" panose="02010609060101010101" charset="-122"/>
                <a:ea typeface="黑体" panose="02010609060101010101" charset="-122"/>
                <a:sym typeface="+mn-ea"/>
              </a:rPr>
              <a:t>总结：</a:t>
            </a:r>
            <a:endParaRPr lang="zh-CN" altLang="en-US" sz="2000" dirty="0">
              <a:latin typeface="黑体" panose="02010609060101010101" charset="-122"/>
              <a:ea typeface="黑体" panose="02010609060101010101" charset="-122"/>
            </a:endParaRPr>
          </a:p>
          <a:p>
            <a:pPr>
              <a:lnSpc>
                <a:spcPct val="150000"/>
              </a:lnSpc>
            </a:pPr>
            <a:r>
              <a:rPr lang="zh-CN" altLang="en-US" sz="2000" dirty="0">
                <a:latin typeface="黑体" panose="02010609060101010101" charset="-122"/>
                <a:ea typeface="黑体" panose="02010609060101010101" charset="-122"/>
                <a:sym typeface="+mn-ea"/>
              </a:rPr>
              <a:t>    本节课主要学习了图像扁平化设计、渐变背景制作以及透气鞋子主图案例的设计，希望同学们好好的练习，从而掌握制作主图的工具和实用技巧。</a:t>
            </a:r>
            <a:endParaRPr lang="zh-CN" altLang="en-US" sz="2000" dirty="0">
              <a:latin typeface="黑体" panose="02010609060101010101" charset="-122"/>
              <a:ea typeface="黑体" panose="02010609060101010101"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a:blip r:embed="rId4" cstate="print">
            <a:extLst>
              <a:ext uri="{28A0092B-C50C-407E-A947-70E740481C1C}">
                <a14:useLocalDpi xmlns:a14="http://schemas.microsoft.com/office/drawing/2010/main" val="0"/>
              </a:ext>
            </a:extLst>
          </a:blip>
          <a:srcRect l="2157" t="3767" r="2157" b="3767"/>
          <a:stretch>
            <a:fillRect/>
          </a:stretch>
        </p:blipFill>
        <p:spPr>
          <a:xfrm>
            <a:off x="4337685" y="1052294"/>
            <a:ext cx="3877852" cy="2498221"/>
          </a:xfrm>
          <a:custGeom>
            <a:avLst/>
            <a:gdLst>
              <a:gd name="connsiteX0" fmla="*/ 668393 w 3877852"/>
              <a:gd name="connsiteY0" fmla="*/ 0 h 2498221"/>
              <a:gd name="connsiteX1" fmla="*/ 3209460 w 3877852"/>
              <a:gd name="connsiteY1" fmla="*/ 0 h 2498221"/>
              <a:gd name="connsiteX2" fmla="*/ 3309954 w 3877852"/>
              <a:gd name="connsiteY2" fmla="*/ 72491 h 2498221"/>
              <a:gd name="connsiteX3" fmla="*/ 3877852 w 3877852"/>
              <a:gd name="connsiteY3" fmla="*/ 1160649 h 2498221"/>
              <a:gd name="connsiteX4" fmla="*/ 3022998 w 3877852"/>
              <a:gd name="connsiteY4" fmla="*/ 2436719 h 2498221"/>
              <a:gd name="connsiteX5" fmla="*/ 2895446 w 3877852"/>
              <a:gd name="connsiteY5" fmla="*/ 2498221 h 2498221"/>
              <a:gd name="connsiteX6" fmla="*/ 982406 w 3877852"/>
              <a:gd name="connsiteY6" fmla="*/ 2498221 h 2498221"/>
              <a:gd name="connsiteX7" fmla="*/ 854854 w 3877852"/>
              <a:gd name="connsiteY7" fmla="*/ 2436719 h 2498221"/>
              <a:gd name="connsiteX8" fmla="*/ 0 w 3877852"/>
              <a:gd name="connsiteY8" fmla="*/ 1160649 h 2498221"/>
              <a:gd name="connsiteX9" fmla="*/ 567899 w 3877852"/>
              <a:gd name="connsiteY9" fmla="*/ 72491 h 2498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77852" h="2498221">
                <a:moveTo>
                  <a:pt x="668393" y="0"/>
                </a:moveTo>
                <a:lnTo>
                  <a:pt x="3209460" y="0"/>
                </a:lnTo>
                <a:lnTo>
                  <a:pt x="3309954" y="72491"/>
                </a:lnTo>
                <a:cubicBezTo>
                  <a:pt x="3660831" y="350975"/>
                  <a:pt x="3877852" y="735697"/>
                  <a:pt x="3877852" y="1160649"/>
                </a:cubicBezTo>
                <a:cubicBezTo>
                  <a:pt x="3877852" y="1691839"/>
                  <a:pt x="3538756" y="2160170"/>
                  <a:pt x="3022998" y="2436719"/>
                </a:cubicBezTo>
                <a:lnTo>
                  <a:pt x="2895446" y="2498221"/>
                </a:lnTo>
                <a:lnTo>
                  <a:pt x="982406" y="2498221"/>
                </a:lnTo>
                <a:lnTo>
                  <a:pt x="854854" y="2436719"/>
                </a:lnTo>
                <a:cubicBezTo>
                  <a:pt x="339097" y="2160170"/>
                  <a:pt x="0" y="1691839"/>
                  <a:pt x="0" y="1160649"/>
                </a:cubicBezTo>
                <a:cubicBezTo>
                  <a:pt x="0" y="735697"/>
                  <a:pt x="217022" y="350975"/>
                  <a:pt x="567899" y="72491"/>
                </a:cubicBezTo>
                <a:close/>
              </a:path>
            </a:pathLst>
          </a:custGeom>
          <a:ln w="25400">
            <a:solidFill>
              <a:schemeClr val="bg1"/>
            </a:solidFill>
          </a:ln>
          <a:effectLst>
            <a:outerShdw blurRad="50800" dist="38100" dir="2700000" algn="tl" rotWithShape="0">
              <a:prstClr val="black">
                <a:alpha val="40000"/>
              </a:prstClr>
            </a:outerShdw>
            <a:reflection blurRad="6350" stA="50000" endA="300" endPos="55500" dist="50800" dir="5400000" sy="-100000" algn="bl" rotWithShape="0"/>
          </a:effectLst>
        </p:spPr>
      </p:pic>
      <p:sp>
        <p:nvSpPr>
          <p:cNvPr id="75" name="矩形 90"/>
          <p:cNvSpPr/>
          <p:nvPr/>
        </p:nvSpPr>
        <p:spPr>
          <a:xfrm>
            <a:off x="-37673" y="4293096"/>
            <a:ext cx="12254953" cy="2592288"/>
          </a:xfrm>
          <a:custGeom>
            <a:avLst/>
            <a:gdLst>
              <a:gd name="connsiteX0" fmla="*/ 0 w 12254953"/>
              <a:gd name="connsiteY0" fmla="*/ 0 h 2183753"/>
              <a:gd name="connsiteX1" fmla="*/ 12254953 w 12254953"/>
              <a:gd name="connsiteY1" fmla="*/ 0 h 2183753"/>
              <a:gd name="connsiteX2" fmla="*/ 12254953 w 12254953"/>
              <a:gd name="connsiteY2" fmla="*/ 2183753 h 2183753"/>
              <a:gd name="connsiteX3" fmla="*/ 0 w 12254953"/>
              <a:gd name="connsiteY3" fmla="*/ 2183753 h 2183753"/>
              <a:gd name="connsiteX4" fmla="*/ 0 w 12254953"/>
              <a:gd name="connsiteY4" fmla="*/ 0 h 2183753"/>
              <a:gd name="connsiteX0-1" fmla="*/ 0 w 12254953"/>
              <a:gd name="connsiteY0-2" fmla="*/ 0 h 2183753"/>
              <a:gd name="connsiteX1-3" fmla="*/ 5904086 w 12254953"/>
              <a:gd name="connsiteY1-4" fmla="*/ 998 h 2183753"/>
              <a:gd name="connsiteX2-5" fmla="*/ 12254953 w 12254953"/>
              <a:gd name="connsiteY2-6" fmla="*/ 0 h 2183753"/>
              <a:gd name="connsiteX3-7" fmla="*/ 12254953 w 12254953"/>
              <a:gd name="connsiteY3-8" fmla="*/ 2183753 h 2183753"/>
              <a:gd name="connsiteX4-9" fmla="*/ 0 w 12254953"/>
              <a:gd name="connsiteY4-10" fmla="*/ 2183753 h 2183753"/>
              <a:gd name="connsiteX5" fmla="*/ 0 w 12254953"/>
              <a:gd name="connsiteY5" fmla="*/ 0 h 2183753"/>
              <a:gd name="connsiteX0-11" fmla="*/ 0 w 12254953"/>
              <a:gd name="connsiteY0-12" fmla="*/ 2631 h 2186384"/>
              <a:gd name="connsiteX1-13" fmla="*/ 5904086 w 12254953"/>
              <a:gd name="connsiteY1-14" fmla="*/ 3629 h 2186384"/>
              <a:gd name="connsiteX2-15" fmla="*/ 6346772 w 12254953"/>
              <a:gd name="connsiteY2-16" fmla="*/ 0 h 2186384"/>
              <a:gd name="connsiteX3-17" fmla="*/ 12254953 w 12254953"/>
              <a:gd name="connsiteY3-18" fmla="*/ 2631 h 2186384"/>
              <a:gd name="connsiteX4-19" fmla="*/ 12254953 w 12254953"/>
              <a:gd name="connsiteY4-20" fmla="*/ 2186384 h 2186384"/>
              <a:gd name="connsiteX5-21" fmla="*/ 0 w 12254953"/>
              <a:gd name="connsiteY5-22" fmla="*/ 2186384 h 2186384"/>
              <a:gd name="connsiteX6" fmla="*/ 0 w 12254953"/>
              <a:gd name="connsiteY6" fmla="*/ 2631 h 2186384"/>
              <a:gd name="connsiteX0-23" fmla="*/ 0 w 12254953"/>
              <a:gd name="connsiteY0-24" fmla="*/ 2631 h 2186384"/>
              <a:gd name="connsiteX1-25" fmla="*/ 5904086 w 12254953"/>
              <a:gd name="connsiteY1-26" fmla="*/ 3629 h 2186384"/>
              <a:gd name="connsiteX2-27" fmla="*/ 6118172 w 12254953"/>
              <a:gd name="connsiteY2-28" fmla="*/ 0 h 2186384"/>
              <a:gd name="connsiteX3-29" fmla="*/ 6346772 w 12254953"/>
              <a:gd name="connsiteY3-30" fmla="*/ 0 h 2186384"/>
              <a:gd name="connsiteX4-31" fmla="*/ 12254953 w 12254953"/>
              <a:gd name="connsiteY4-32" fmla="*/ 2631 h 2186384"/>
              <a:gd name="connsiteX5-33" fmla="*/ 12254953 w 12254953"/>
              <a:gd name="connsiteY5-34" fmla="*/ 2186384 h 2186384"/>
              <a:gd name="connsiteX6-35" fmla="*/ 0 w 12254953"/>
              <a:gd name="connsiteY6-36" fmla="*/ 2186384 h 2186384"/>
              <a:gd name="connsiteX7" fmla="*/ 0 w 12254953"/>
              <a:gd name="connsiteY7" fmla="*/ 2631 h 2186384"/>
              <a:gd name="connsiteX0-37" fmla="*/ 0 w 12254953"/>
              <a:gd name="connsiteY0-38" fmla="*/ 2631 h 2186384"/>
              <a:gd name="connsiteX1-39" fmla="*/ 5904086 w 12254953"/>
              <a:gd name="connsiteY1-40" fmla="*/ 3629 h 2186384"/>
              <a:gd name="connsiteX2-41" fmla="*/ 6132686 w 12254953"/>
              <a:gd name="connsiteY2-42" fmla="*/ 399143 h 2186384"/>
              <a:gd name="connsiteX3-43" fmla="*/ 6346772 w 12254953"/>
              <a:gd name="connsiteY3-44" fmla="*/ 0 h 2186384"/>
              <a:gd name="connsiteX4-45" fmla="*/ 12254953 w 12254953"/>
              <a:gd name="connsiteY4-46" fmla="*/ 2631 h 2186384"/>
              <a:gd name="connsiteX5-47" fmla="*/ 12254953 w 12254953"/>
              <a:gd name="connsiteY5-48" fmla="*/ 2186384 h 2186384"/>
              <a:gd name="connsiteX6-49" fmla="*/ 0 w 12254953"/>
              <a:gd name="connsiteY6-50" fmla="*/ 2186384 h 2186384"/>
              <a:gd name="connsiteX7-51" fmla="*/ 0 w 12254953"/>
              <a:gd name="connsiteY7-52" fmla="*/ 2631 h 2186384"/>
              <a:gd name="connsiteX0-53" fmla="*/ 0 w 12254953"/>
              <a:gd name="connsiteY0-54" fmla="*/ 2631 h 2186384"/>
              <a:gd name="connsiteX1-55" fmla="*/ 5904086 w 12254953"/>
              <a:gd name="connsiteY1-56" fmla="*/ 3629 h 2186384"/>
              <a:gd name="connsiteX2-57" fmla="*/ 6132686 w 12254953"/>
              <a:gd name="connsiteY2-58" fmla="*/ 320054 h 2186384"/>
              <a:gd name="connsiteX3-59" fmla="*/ 6346772 w 12254953"/>
              <a:gd name="connsiteY3-60" fmla="*/ 0 h 2186384"/>
              <a:gd name="connsiteX4-61" fmla="*/ 12254953 w 12254953"/>
              <a:gd name="connsiteY4-62" fmla="*/ 2631 h 2186384"/>
              <a:gd name="connsiteX5-63" fmla="*/ 12254953 w 12254953"/>
              <a:gd name="connsiteY5-64" fmla="*/ 2186384 h 2186384"/>
              <a:gd name="connsiteX6-65" fmla="*/ 0 w 12254953"/>
              <a:gd name="connsiteY6-66" fmla="*/ 2186384 h 2186384"/>
              <a:gd name="connsiteX7-67" fmla="*/ 0 w 12254953"/>
              <a:gd name="connsiteY7-68" fmla="*/ 2631 h 21863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254953" h="2186384">
                <a:moveTo>
                  <a:pt x="0" y="2631"/>
                </a:moveTo>
                <a:lnTo>
                  <a:pt x="5904086" y="3629"/>
                </a:lnTo>
                <a:lnTo>
                  <a:pt x="6132686" y="320054"/>
                </a:lnTo>
                <a:lnTo>
                  <a:pt x="6346772" y="0"/>
                </a:lnTo>
                <a:lnTo>
                  <a:pt x="12254953" y="2631"/>
                </a:lnTo>
                <a:lnTo>
                  <a:pt x="12254953" y="2186384"/>
                </a:lnTo>
                <a:lnTo>
                  <a:pt x="0" y="2186384"/>
                </a:lnTo>
                <a:lnTo>
                  <a:pt x="0" y="2631"/>
                </a:lnTo>
                <a:close/>
              </a:path>
            </a:pathLst>
          </a:custGeom>
          <a:gradFill>
            <a:gsLst>
              <a:gs pos="99000">
                <a:srgbClr val="89CA7D"/>
              </a:gs>
              <a:gs pos="0">
                <a:srgbClr val="0B9FAE"/>
              </a:gs>
            </a:gsLst>
            <a:lin ang="0" scaled="1"/>
          </a:gradFill>
          <a:ln>
            <a:noFill/>
          </a:ln>
          <a:effectLst>
            <a:outerShdw blurRad="1143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82" name="椭圆 81"/>
          <p:cNvSpPr/>
          <p:nvPr/>
        </p:nvSpPr>
        <p:spPr>
          <a:xfrm>
            <a:off x="4570737" y="3313131"/>
            <a:ext cx="505983" cy="505983"/>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85" name="椭圆 84"/>
          <p:cNvSpPr/>
          <p:nvPr/>
        </p:nvSpPr>
        <p:spPr>
          <a:xfrm>
            <a:off x="8198478" y="2459952"/>
            <a:ext cx="648072" cy="648072"/>
          </a:xfrm>
          <a:prstGeom prst="ellipse">
            <a:avLst/>
          </a:prstGeom>
          <a:solidFill>
            <a:srgbClr val="89CA7D"/>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86" name="椭圆 85"/>
          <p:cNvSpPr/>
          <p:nvPr/>
        </p:nvSpPr>
        <p:spPr>
          <a:xfrm>
            <a:off x="8198603" y="3630382"/>
            <a:ext cx="417028" cy="417028"/>
          </a:xfrm>
          <a:prstGeom prst="ellipse">
            <a:avLst/>
          </a:prstGeom>
          <a:solidFill>
            <a:srgbClr val="32AC9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88" name="椭圆 87"/>
          <p:cNvSpPr/>
          <p:nvPr/>
        </p:nvSpPr>
        <p:spPr>
          <a:xfrm>
            <a:off x="3645934" y="2855296"/>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89" name="椭圆 88"/>
          <p:cNvSpPr/>
          <p:nvPr/>
        </p:nvSpPr>
        <p:spPr>
          <a:xfrm>
            <a:off x="3646018" y="1087834"/>
            <a:ext cx="252991" cy="252991"/>
          </a:xfrm>
          <a:prstGeom prst="ellipse">
            <a:avLst/>
          </a:prstGeom>
          <a:solidFill>
            <a:srgbClr val="65BE8B"/>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90" name="椭圆 89"/>
          <p:cNvSpPr/>
          <p:nvPr/>
        </p:nvSpPr>
        <p:spPr>
          <a:xfrm>
            <a:off x="9200278" y="2086441"/>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184" name=" 184"/>
          <p:cNvSpPr/>
          <p:nvPr/>
        </p:nvSpPr>
        <p:spPr>
          <a:xfrm>
            <a:off x="4337685" y="304800"/>
            <a:ext cx="3747770" cy="374777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14007D"/>
              </a:solidFill>
              <a:effectLst/>
              <a:uLnTx/>
              <a:uFillTx/>
              <a:latin typeface="印品黑体" panose="00000500000000000000" pitchFamily="2" charset="-122"/>
              <a:ea typeface="印品黑体" panose="00000500000000000000" pitchFamily="2" charset="-122"/>
              <a:cs typeface="+mn-cs"/>
            </a:endParaRPr>
          </a:p>
        </p:txBody>
      </p:sp>
      <p:sp>
        <p:nvSpPr>
          <p:cNvPr id="83" name="椭圆 82"/>
          <p:cNvSpPr/>
          <p:nvPr/>
        </p:nvSpPr>
        <p:spPr>
          <a:xfrm>
            <a:off x="6690850" y="3585917"/>
            <a:ext cx="505983" cy="505983"/>
          </a:xfrm>
          <a:prstGeom prst="ellipse">
            <a:avLst/>
          </a:prstGeom>
          <a:solidFill>
            <a:srgbClr val="D6CF7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81" name="椭圆 80"/>
          <p:cNvSpPr/>
          <p:nvPr/>
        </p:nvSpPr>
        <p:spPr>
          <a:xfrm>
            <a:off x="4213100" y="993187"/>
            <a:ext cx="505983" cy="505983"/>
          </a:xfrm>
          <a:prstGeom prst="ellipse">
            <a:avLst/>
          </a:prstGeom>
          <a:solidFill>
            <a:srgbClr val="58B99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5" name="椭圆 4"/>
          <p:cNvSpPr/>
          <p:nvPr/>
        </p:nvSpPr>
        <p:spPr>
          <a:xfrm>
            <a:off x="3272553" y="1833711"/>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10" name="椭圆 9"/>
          <p:cNvSpPr/>
          <p:nvPr/>
        </p:nvSpPr>
        <p:spPr>
          <a:xfrm>
            <a:off x="3646163" y="2080222"/>
            <a:ext cx="648072" cy="648072"/>
          </a:xfrm>
          <a:prstGeom prst="ellipse">
            <a:avLst/>
          </a:prstGeom>
          <a:solidFill>
            <a:srgbClr val="0B9FA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11" name="椭圆 10"/>
          <p:cNvSpPr/>
          <p:nvPr/>
        </p:nvSpPr>
        <p:spPr>
          <a:xfrm>
            <a:off x="3272553" y="3523446"/>
            <a:ext cx="252991" cy="252991"/>
          </a:xfrm>
          <a:prstGeom prst="ellipse">
            <a:avLst/>
          </a:prstGeom>
          <a:solidFill>
            <a:srgbClr val="89CA7D"/>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14" name="PA_文本框 3"/>
          <p:cNvSpPr txBox="1"/>
          <p:nvPr>
            <p:custDataLst>
              <p:tags r:id="rId1"/>
            </p:custDataLst>
          </p:nvPr>
        </p:nvSpPr>
        <p:spPr>
          <a:xfrm>
            <a:off x="2255356" y="4927498"/>
            <a:ext cx="7864475" cy="768350"/>
          </a:xfrm>
          <a:prstGeom prst="rect">
            <a:avLst/>
          </a:prstGeom>
          <a:noFill/>
          <a:effectLst/>
        </p:spPr>
        <p:txBody>
          <a:bodyPr wrap="square" rtlCol="0">
            <a:spAutoFit/>
          </a:bodyPr>
          <a:lstStyle/>
          <a:p>
            <a:pPr lvl="0" algn="ctr"/>
            <a:r>
              <a:rPr lang="zh-CN" altLang="en-US" sz="4400" b="1" kern="2200" spc="600">
                <a:solidFill>
                  <a:prstClr val="white"/>
                </a:solidFill>
                <a:effectLst>
                  <a:outerShdw blurRad="38100" dist="19050" dir="2700000" algn="tl" rotWithShape="0">
                    <a:prstClr val="black">
                      <a:alpha val="40000"/>
                    </a:prstClr>
                  </a:outerShdw>
                </a:effectLst>
                <a:latin typeface="印品黑体" panose="00000500000000000000" pitchFamily="2" charset="-122"/>
                <a:ea typeface="印品黑体" panose="00000500000000000000" pitchFamily="2" charset="-122"/>
              </a:rPr>
              <a:t>项目三 </a:t>
            </a:r>
            <a:r>
              <a:rPr lang="zh-CN" altLang="en-US" sz="4400" b="1" kern="2200" spc="600" smtClean="0">
                <a:solidFill>
                  <a:prstClr val="white"/>
                </a:solidFill>
                <a:effectLst>
                  <a:outerShdw blurRad="38100" dist="19050" dir="2700000" algn="tl" rotWithShape="0">
                    <a:prstClr val="black">
                      <a:alpha val="40000"/>
                    </a:prstClr>
                  </a:outerShdw>
                </a:effectLst>
                <a:latin typeface="印品黑体" panose="00000500000000000000" pitchFamily="2" charset="-122"/>
                <a:ea typeface="印品黑体" panose="00000500000000000000" pitchFamily="2" charset="-122"/>
              </a:rPr>
              <a:t>任</a:t>
            </a:r>
            <a:r>
              <a:rPr lang="zh-CN" altLang="en-US" sz="4400" b="1" kern="2200" spc="600">
                <a:solidFill>
                  <a:prstClr val="white"/>
                </a:solidFill>
                <a:effectLst>
                  <a:outerShdw blurRad="38100" dist="19050" dir="2700000" algn="tl" rotWithShape="0">
                    <a:prstClr val="black">
                      <a:alpha val="40000"/>
                    </a:prstClr>
                  </a:outerShdw>
                </a:effectLst>
                <a:latin typeface="印品黑体" panose="00000500000000000000" pitchFamily="2" charset="-122"/>
                <a:ea typeface="印品黑体" panose="00000500000000000000" pitchFamily="2" charset="-122"/>
              </a:rPr>
              <a:t>务六</a:t>
            </a:r>
          </a:p>
        </p:txBody>
      </p:sp>
      <p:sp>
        <p:nvSpPr>
          <p:cNvPr id="15" name="文本框 6"/>
          <p:cNvSpPr txBox="1">
            <a:spLocks noChangeArrowheads="1"/>
          </p:cNvSpPr>
          <p:nvPr/>
        </p:nvSpPr>
        <p:spPr bwMode="auto">
          <a:xfrm>
            <a:off x="4650740" y="5798820"/>
            <a:ext cx="62801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eaLnBrk="1" hangingPunct="1"/>
            <a:r>
              <a:rPr lang="en-US" altLang="zh-CN" sz="2400" b="1">
                <a:solidFill>
                  <a:prstClr val="white"/>
                </a:solidFill>
                <a:latin typeface="微软雅黑" panose="020B0503020204020204" pitchFamily="34" charset="-122"/>
                <a:ea typeface="微软雅黑" panose="020B0503020204020204" pitchFamily="34" charset="-122"/>
              </a:rPr>
              <a:t> </a:t>
            </a:r>
            <a:r>
              <a:rPr lang="zh-CN" altLang="en-US" sz="2400" b="1">
                <a:solidFill>
                  <a:prstClr val="white"/>
                </a:solidFill>
                <a:latin typeface="微软雅黑" panose="020B0503020204020204" pitchFamily="34" charset="-122"/>
                <a:ea typeface="微软雅黑" panose="020B0503020204020204" pitchFamily="34" charset="-122"/>
              </a:rPr>
              <a:t>透气鞋子主图设计</a:t>
            </a:r>
          </a:p>
        </p:txBody>
      </p:sp>
      <p:sp>
        <p:nvSpPr>
          <p:cNvPr id="84" name="椭圆 83"/>
          <p:cNvSpPr/>
          <p:nvPr/>
        </p:nvSpPr>
        <p:spPr>
          <a:xfrm>
            <a:off x="7973222" y="1498950"/>
            <a:ext cx="505983" cy="505983"/>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pic>
        <p:nvPicPr>
          <p:cNvPr id="32" name="图片 31" descr="logo"/>
          <p:cNvPicPr>
            <a:picLocks noChangeAspect="1"/>
          </p:cNvPicPr>
          <p:nvPr/>
        </p:nvPicPr>
        <p:blipFill>
          <a:blip r:embed="rId5"/>
          <a:stretch>
            <a:fillRect/>
          </a:stretch>
        </p:blipFill>
        <p:spPr>
          <a:xfrm>
            <a:off x="8897596" y="227546"/>
            <a:ext cx="3114673" cy="503799"/>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49" presetClass="entr" presetSubtype="0" decel="100000" fill="hold" grpId="0" nodeType="withEffect">
                                  <p:stCondLst>
                                    <p:cond delay="0"/>
                                  </p:stCondLst>
                                  <p:childTnLst>
                                    <p:set>
                                      <p:cBhvr>
                                        <p:cTn id="9" dur="1" fill="hold">
                                          <p:stCondLst>
                                            <p:cond delay="0"/>
                                          </p:stCondLst>
                                        </p:cTn>
                                        <p:tgtEl>
                                          <p:spTgt spid="184"/>
                                        </p:tgtEl>
                                        <p:attrNameLst>
                                          <p:attrName>style.visibility</p:attrName>
                                        </p:attrNameLst>
                                      </p:cBhvr>
                                      <p:to>
                                        <p:strVal val="visible"/>
                                      </p:to>
                                    </p:set>
                                    <p:anim calcmode="lin" valueType="num">
                                      <p:cBhvr>
                                        <p:cTn id="10" dur="1000" fill="hold"/>
                                        <p:tgtEl>
                                          <p:spTgt spid="184"/>
                                        </p:tgtEl>
                                        <p:attrNameLst>
                                          <p:attrName>ppt_w</p:attrName>
                                        </p:attrNameLst>
                                      </p:cBhvr>
                                      <p:tavLst>
                                        <p:tav tm="0">
                                          <p:val>
                                            <p:fltVal val="0"/>
                                          </p:val>
                                        </p:tav>
                                        <p:tav tm="100000">
                                          <p:val>
                                            <p:strVal val="#ppt_w"/>
                                          </p:val>
                                        </p:tav>
                                      </p:tavLst>
                                    </p:anim>
                                    <p:anim calcmode="lin" valueType="num">
                                      <p:cBhvr>
                                        <p:cTn id="11" dur="1000" fill="hold"/>
                                        <p:tgtEl>
                                          <p:spTgt spid="184"/>
                                        </p:tgtEl>
                                        <p:attrNameLst>
                                          <p:attrName>ppt_h</p:attrName>
                                        </p:attrNameLst>
                                      </p:cBhvr>
                                      <p:tavLst>
                                        <p:tav tm="0">
                                          <p:val>
                                            <p:fltVal val="0"/>
                                          </p:val>
                                        </p:tav>
                                        <p:tav tm="100000">
                                          <p:val>
                                            <p:strVal val="#ppt_h"/>
                                          </p:val>
                                        </p:tav>
                                      </p:tavLst>
                                    </p:anim>
                                    <p:anim calcmode="lin" valueType="num">
                                      <p:cBhvr>
                                        <p:cTn id="12" dur="1000" fill="hold"/>
                                        <p:tgtEl>
                                          <p:spTgt spid="184"/>
                                        </p:tgtEl>
                                        <p:attrNameLst>
                                          <p:attrName>style.rotation</p:attrName>
                                        </p:attrNameLst>
                                      </p:cBhvr>
                                      <p:tavLst>
                                        <p:tav tm="0">
                                          <p:val>
                                            <p:fltVal val="360"/>
                                          </p:val>
                                        </p:tav>
                                        <p:tav tm="100000">
                                          <p:val>
                                            <p:fltVal val="0"/>
                                          </p:val>
                                        </p:tav>
                                      </p:tavLst>
                                    </p:anim>
                                    <p:animEffect transition="in" filter="fade">
                                      <p:cBhvr>
                                        <p:cTn id="13" dur="1000"/>
                                        <p:tgtEl>
                                          <p:spTgt spid="184"/>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82"/>
                                        </p:tgtEl>
                                        <p:attrNameLst>
                                          <p:attrName>style.visibility</p:attrName>
                                        </p:attrNameLst>
                                      </p:cBhvr>
                                      <p:to>
                                        <p:strVal val="visible"/>
                                      </p:to>
                                    </p:set>
                                    <p:anim calcmode="lin" valueType="num">
                                      <p:cBhvr>
                                        <p:cTn id="16" dur="500" fill="hold"/>
                                        <p:tgtEl>
                                          <p:spTgt spid="82"/>
                                        </p:tgtEl>
                                        <p:attrNameLst>
                                          <p:attrName>ppt_w</p:attrName>
                                        </p:attrNameLst>
                                      </p:cBhvr>
                                      <p:tavLst>
                                        <p:tav tm="0">
                                          <p:val>
                                            <p:fltVal val="0"/>
                                          </p:val>
                                        </p:tav>
                                        <p:tav tm="100000">
                                          <p:val>
                                            <p:strVal val="#ppt_w"/>
                                          </p:val>
                                        </p:tav>
                                      </p:tavLst>
                                    </p:anim>
                                    <p:anim calcmode="lin" valueType="num">
                                      <p:cBhvr>
                                        <p:cTn id="17" dur="500" fill="hold"/>
                                        <p:tgtEl>
                                          <p:spTgt spid="82"/>
                                        </p:tgtEl>
                                        <p:attrNameLst>
                                          <p:attrName>ppt_h</p:attrName>
                                        </p:attrNameLst>
                                      </p:cBhvr>
                                      <p:tavLst>
                                        <p:tav tm="0">
                                          <p:val>
                                            <p:fltVal val="0"/>
                                          </p:val>
                                        </p:tav>
                                        <p:tav tm="100000">
                                          <p:val>
                                            <p:strVal val="#ppt_h"/>
                                          </p:val>
                                        </p:tav>
                                      </p:tavLst>
                                    </p:anim>
                                    <p:animEffect transition="in" filter="fade">
                                      <p:cBhvr>
                                        <p:cTn id="18" dur="500"/>
                                        <p:tgtEl>
                                          <p:spTgt spid="82"/>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88"/>
                                        </p:tgtEl>
                                        <p:attrNameLst>
                                          <p:attrName>style.visibility</p:attrName>
                                        </p:attrNameLst>
                                      </p:cBhvr>
                                      <p:to>
                                        <p:strVal val="visible"/>
                                      </p:to>
                                    </p:set>
                                    <p:anim calcmode="lin" valueType="num">
                                      <p:cBhvr>
                                        <p:cTn id="21" dur="500" fill="hold"/>
                                        <p:tgtEl>
                                          <p:spTgt spid="88"/>
                                        </p:tgtEl>
                                        <p:attrNameLst>
                                          <p:attrName>ppt_w</p:attrName>
                                        </p:attrNameLst>
                                      </p:cBhvr>
                                      <p:tavLst>
                                        <p:tav tm="0">
                                          <p:val>
                                            <p:fltVal val="0"/>
                                          </p:val>
                                        </p:tav>
                                        <p:tav tm="100000">
                                          <p:val>
                                            <p:strVal val="#ppt_w"/>
                                          </p:val>
                                        </p:tav>
                                      </p:tavLst>
                                    </p:anim>
                                    <p:anim calcmode="lin" valueType="num">
                                      <p:cBhvr>
                                        <p:cTn id="22" dur="500" fill="hold"/>
                                        <p:tgtEl>
                                          <p:spTgt spid="88"/>
                                        </p:tgtEl>
                                        <p:attrNameLst>
                                          <p:attrName>ppt_h</p:attrName>
                                        </p:attrNameLst>
                                      </p:cBhvr>
                                      <p:tavLst>
                                        <p:tav tm="0">
                                          <p:val>
                                            <p:fltVal val="0"/>
                                          </p:val>
                                        </p:tav>
                                        <p:tav tm="100000">
                                          <p:val>
                                            <p:strVal val="#ppt_h"/>
                                          </p:val>
                                        </p:tav>
                                      </p:tavLst>
                                    </p:anim>
                                    <p:animEffect transition="in" filter="fade">
                                      <p:cBhvr>
                                        <p:cTn id="23" dur="500"/>
                                        <p:tgtEl>
                                          <p:spTgt spid="88"/>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81"/>
                                        </p:tgtEl>
                                        <p:attrNameLst>
                                          <p:attrName>style.visibility</p:attrName>
                                        </p:attrNameLst>
                                      </p:cBhvr>
                                      <p:to>
                                        <p:strVal val="visible"/>
                                      </p:to>
                                    </p:set>
                                    <p:anim calcmode="lin" valueType="num">
                                      <p:cBhvr>
                                        <p:cTn id="26" dur="500" fill="hold"/>
                                        <p:tgtEl>
                                          <p:spTgt spid="81"/>
                                        </p:tgtEl>
                                        <p:attrNameLst>
                                          <p:attrName>ppt_w</p:attrName>
                                        </p:attrNameLst>
                                      </p:cBhvr>
                                      <p:tavLst>
                                        <p:tav tm="0">
                                          <p:val>
                                            <p:fltVal val="0"/>
                                          </p:val>
                                        </p:tav>
                                        <p:tav tm="100000">
                                          <p:val>
                                            <p:strVal val="#ppt_w"/>
                                          </p:val>
                                        </p:tav>
                                      </p:tavLst>
                                    </p:anim>
                                    <p:anim calcmode="lin" valueType="num">
                                      <p:cBhvr>
                                        <p:cTn id="27" dur="500" fill="hold"/>
                                        <p:tgtEl>
                                          <p:spTgt spid="81"/>
                                        </p:tgtEl>
                                        <p:attrNameLst>
                                          <p:attrName>ppt_h</p:attrName>
                                        </p:attrNameLst>
                                      </p:cBhvr>
                                      <p:tavLst>
                                        <p:tav tm="0">
                                          <p:val>
                                            <p:fltVal val="0"/>
                                          </p:val>
                                        </p:tav>
                                        <p:tav tm="100000">
                                          <p:val>
                                            <p:strVal val="#ppt_h"/>
                                          </p:val>
                                        </p:tav>
                                      </p:tavLst>
                                    </p:anim>
                                    <p:animEffect transition="in" filter="fade">
                                      <p:cBhvr>
                                        <p:cTn id="28" dur="500"/>
                                        <p:tgtEl>
                                          <p:spTgt spid="81"/>
                                        </p:tgtEl>
                                      </p:cBhvr>
                                    </p:animEffect>
                                  </p:childTnLst>
                                </p:cTn>
                              </p:par>
                              <p:par>
                                <p:cTn id="29" presetID="53" presetClass="entr" presetSubtype="16" fill="hold" grpId="0" nodeType="withEffect">
                                  <p:stCondLst>
                                    <p:cond delay="500"/>
                                  </p:stCondLst>
                                  <p:childTnLst>
                                    <p:set>
                                      <p:cBhvr>
                                        <p:cTn id="30" dur="1" fill="hold">
                                          <p:stCondLst>
                                            <p:cond delay="0"/>
                                          </p:stCondLst>
                                        </p:cTn>
                                        <p:tgtEl>
                                          <p:spTgt spid="89"/>
                                        </p:tgtEl>
                                        <p:attrNameLst>
                                          <p:attrName>style.visibility</p:attrName>
                                        </p:attrNameLst>
                                      </p:cBhvr>
                                      <p:to>
                                        <p:strVal val="visible"/>
                                      </p:to>
                                    </p:set>
                                    <p:anim calcmode="lin" valueType="num">
                                      <p:cBhvr>
                                        <p:cTn id="31" dur="500" fill="hold"/>
                                        <p:tgtEl>
                                          <p:spTgt spid="89"/>
                                        </p:tgtEl>
                                        <p:attrNameLst>
                                          <p:attrName>ppt_w</p:attrName>
                                        </p:attrNameLst>
                                      </p:cBhvr>
                                      <p:tavLst>
                                        <p:tav tm="0">
                                          <p:val>
                                            <p:fltVal val="0"/>
                                          </p:val>
                                        </p:tav>
                                        <p:tav tm="100000">
                                          <p:val>
                                            <p:strVal val="#ppt_w"/>
                                          </p:val>
                                        </p:tav>
                                      </p:tavLst>
                                    </p:anim>
                                    <p:anim calcmode="lin" valueType="num">
                                      <p:cBhvr>
                                        <p:cTn id="32" dur="500" fill="hold"/>
                                        <p:tgtEl>
                                          <p:spTgt spid="89"/>
                                        </p:tgtEl>
                                        <p:attrNameLst>
                                          <p:attrName>ppt_h</p:attrName>
                                        </p:attrNameLst>
                                      </p:cBhvr>
                                      <p:tavLst>
                                        <p:tav tm="0">
                                          <p:val>
                                            <p:fltVal val="0"/>
                                          </p:val>
                                        </p:tav>
                                        <p:tav tm="100000">
                                          <p:val>
                                            <p:strVal val="#ppt_h"/>
                                          </p:val>
                                        </p:tav>
                                      </p:tavLst>
                                    </p:anim>
                                    <p:animEffect transition="in" filter="fade">
                                      <p:cBhvr>
                                        <p:cTn id="33" dur="500"/>
                                        <p:tgtEl>
                                          <p:spTgt spid="89"/>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84"/>
                                        </p:tgtEl>
                                        <p:attrNameLst>
                                          <p:attrName>style.visibility</p:attrName>
                                        </p:attrNameLst>
                                      </p:cBhvr>
                                      <p:to>
                                        <p:strVal val="visible"/>
                                      </p:to>
                                    </p:set>
                                    <p:anim calcmode="lin" valueType="num">
                                      <p:cBhvr>
                                        <p:cTn id="36" dur="500" fill="hold"/>
                                        <p:tgtEl>
                                          <p:spTgt spid="84"/>
                                        </p:tgtEl>
                                        <p:attrNameLst>
                                          <p:attrName>ppt_w</p:attrName>
                                        </p:attrNameLst>
                                      </p:cBhvr>
                                      <p:tavLst>
                                        <p:tav tm="0">
                                          <p:val>
                                            <p:fltVal val="0"/>
                                          </p:val>
                                        </p:tav>
                                        <p:tav tm="100000">
                                          <p:val>
                                            <p:strVal val="#ppt_w"/>
                                          </p:val>
                                        </p:tav>
                                      </p:tavLst>
                                    </p:anim>
                                    <p:anim calcmode="lin" valueType="num">
                                      <p:cBhvr>
                                        <p:cTn id="37" dur="500" fill="hold"/>
                                        <p:tgtEl>
                                          <p:spTgt spid="84"/>
                                        </p:tgtEl>
                                        <p:attrNameLst>
                                          <p:attrName>ppt_h</p:attrName>
                                        </p:attrNameLst>
                                      </p:cBhvr>
                                      <p:tavLst>
                                        <p:tav tm="0">
                                          <p:val>
                                            <p:fltVal val="0"/>
                                          </p:val>
                                        </p:tav>
                                        <p:tav tm="100000">
                                          <p:val>
                                            <p:strVal val="#ppt_h"/>
                                          </p:val>
                                        </p:tav>
                                      </p:tavLst>
                                    </p:anim>
                                    <p:animEffect transition="in" filter="fade">
                                      <p:cBhvr>
                                        <p:cTn id="38" dur="500"/>
                                        <p:tgtEl>
                                          <p:spTgt spid="84"/>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83"/>
                                        </p:tgtEl>
                                        <p:attrNameLst>
                                          <p:attrName>style.visibility</p:attrName>
                                        </p:attrNameLst>
                                      </p:cBhvr>
                                      <p:to>
                                        <p:strVal val="visible"/>
                                      </p:to>
                                    </p:set>
                                    <p:anim calcmode="lin" valueType="num">
                                      <p:cBhvr>
                                        <p:cTn id="41" dur="500" fill="hold"/>
                                        <p:tgtEl>
                                          <p:spTgt spid="83"/>
                                        </p:tgtEl>
                                        <p:attrNameLst>
                                          <p:attrName>ppt_w</p:attrName>
                                        </p:attrNameLst>
                                      </p:cBhvr>
                                      <p:tavLst>
                                        <p:tav tm="0">
                                          <p:val>
                                            <p:fltVal val="0"/>
                                          </p:val>
                                        </p:tav>
                                        <p:tav tm="100000">
                                          <p:val>
                                            <p:strVal val="#ppt_w"/>
                                          </p:val>
                                        </p:tav>
                                      </p:tavLst>
                                    </p:anim>
                                    <p:anim calcmode="lin" valueType="num">
                                      <p:cBhvr>
                                        <p:cTn id="42" dur="500" fill="hold"/>
                                        <p:tgtEl>
                                          <p:spTgt spid="83"/>
                                        </p:tgtEl>
                                        <p:attrNameLst>
                                          <p:attrName>ppt_h</p:attrName>
                                        </p:attrNameLst>
                                      </p:cBhvr>
                                      <p:tavLst>
                                        <p:tav tm="0">
                                          <p:val>
                                            <p:fltVal val="0"/>
                                          </p:val>
                                        </p:tav>
                                        <p:tav tm="100000">
                                          <p:val>
                                            <p:strVal val="#ppt_h"/>
                                          </p:val>
                                        </p:tav>
                                      </p:tavLst>
                                    </p:anim>
                                    <p:animEffect transition="in" filter="fade">
                                      <p:cBhvr>
                                        <p:cTn id="43" dur="500"/>
                                        <p:tgtEl>
                                          <p:spTgt spid="83"/>
                                        </p:tgtEl>
                                      </p:cBhvr>
                                    </p:animEffect>
                                  </p:childTnLst>
                                </p:cTn>
                              </p:par>
                              <p:par>
                                <p:cTn id="44" presetID="53" presetClass="entr" presetSubtype="16" fill="hold" grpId="0" nodeType="withEffect">
                                  <p:stCondLst>
                                    <p:cond delay="500"/>
                                  </p:stCondLst>
                                  <p:childTnLst>
                                    <p:set>
                                      <p:cBhvr>
                                        <p:cTn id="45" dur="1" fill="hold">
                                          <p:stCondLst>
                                            <p:cond delay="0"/>
                                          </p:stCondLst>
                                        </p:cTn>
                                        <p:tgtEl>
                                          <p:spTgt spid="86"/>
                                        </p:tgtEl>
                                        <p:attrNameLst>
                                          <p:attrName>style.visibility</p:attrName>
                                        </p:attrNameLst>
                                      </p:cBhvr>
                                      <p:to>
                                        <p:strVal val="visible"/>
                                      </p:to>
                                    </p:set>
                                    <p:anim calcmode="lin" valueType="num">
                                      <p:cBhvr>
                                        <p:cTn id="46" dur="500" fill="hold"/>
                                        <p:tgtEl>
                                          <p:spTgt spid="86"/>
                                        </p:tgtEl>
                                        <p:attrNameLst>
                                          <p:attrName>ppt_w</p:attrName>
                                        </p:attrNameLst>
                                      </p:cBhvr>
                                      <p:tavLst>
                                        <p:tav tm="0">
                                          <p:val>
                                            <p:fltVal val="0"/>
                                          </p:val>
                                        </p:tav>
                                        <p:tav tm="100000">
                                          <p:val>
                                            <p:strVal val="#ppt_w"/>
                                          </p:val>
                                        </p:tav>
                                      </p:tavLst>
                                    </p:anim>
                                    <p:anim calcmode="lin" valueType="num">
                                      <p:cBhvr>
                                        <p:cTn id="47" dur="500" fill="hold"/>
                                        <p:tgtEl>
                                          <p:spTgt spid="86"/>
                                        </p:tgtEl>
                                        <p:attrNameLst>
                                          <p:attrName>ppt_h</p:attrName>
                                        </p:attrNameLst>
                                      </p:cBhvr>
                                      <p:tavLst>
                                        <p:tav tm="0">
                                          <p:val>
                                            <p:fltVal val="0"/>
                                          </p:val>
                                        </p:tav>
                                        <p:tav tm="100000">
                                          <p:val>
                                            <p:strVal val="#ppt_h"/>
                                          </p:val>
                                        </p:tav>
                                      </p:tavLst>
                                    </p:anim>
                                    <p:animEffect transition="in" filter="fade">
                                      <p:cBhvr>
                                        <p:cTn id="48" dur="500"/>
                                        <p:tgtEl>
                                          <p:spTgt spid="86"/>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85"/>
                                        </p:tgtEl>
                                        <p:attrNameLst>
                                          <p:attrName>style.visibility</p:attrName>
                                        </p:attrNameLst>
                                      </p:cBhvr>
                                      <p:to>
                                        <p:strVal val="visible"/>
                                      </p:to>
                                    </p:set>
                                    <p:anim calcmode="lin" valueType="num">
                                      <p:cBhvr>
                                        <p:cTn id="51" dur="500" fill="hold"/>
                                        <p:tgtEl>
                                          <p:spTgt spid="85"/>
                                        </p:tgtEl>
                                        <p:attrNameLst>
                                          <p:attrName>ppt_w</p:attrName>
                                        </p:attrNameLst>
                                      </p:cBhvr>
                                      <p:tavLst>
                                        <p:tav tm="0">
                                          <p:val>
                                            <p:fltVal val="0"/>
                                          </p:val>
                                        </p:tav>
                                        <p:tav tm="100000">
                                          <p:val>
                                            <p:strVal val="#ppt_w"/>
                                          </p:val>
                                        </p:tav>
                                      </p:tavLst>
                                    </p:anim>
                                    <p:anim calcmode="lin" valueType="num">
                                      <p:cBhvr>
                                        <p:cTn id="52" dur="500" fill="hold"/>
                                        <p:tgtEl>
                                          <p:spTgt spid="85"/>
                                        </p:tgtEl>
                                        <p:attrNameLst>
                                          <p:attrName>ppt_h</p:attrName>
                                        </p:attrNameLst>
                                      </p:cBhvr>
                                      <p:tavLst>
                                        <p:tav tm="0">
                                          <p:val>
                                            <p:fltVal val="0"/>
                                          </p:val>
                                        </p:tav>
                                        <p:tav tm="100000">
                                          <p:val>
                                            <p:strVal val="#ppt_h"/>
                                          </p:val>
                                        </p:tav>
                                      </p:tavLst>
                                    </p:anim>
                                    <p:animEffect transition="in" filter="fade">
                                      <p:cBhvr>
                                        <p:cTn id="53" dur="500"/>
                                        <p:tgtEl>
                                          <p:spTgt spid="85"/>
                                        </p:tgtEl>
                                      </p:cBhvr>
                                    </p:animEffect>
                                  </p:childTnLst>
                                </p:cTn>
                              </p:par>
                              <p:par>
                                <p:cTn id="54" presetID="53" presetClass="entr" presetSubtype="16" fill="hold" grpId="0" nodeType="withEffect">
                                  <p:stCondLst>
                                    <p:cond delay="500"/>
                                  </p:stCondLst>
                                  <p:childTnLst>
                                    <p:set>
                                      <p:cBhvr>
                                        <p:cTn id="55" dur="1" fill="hold">
                                          <p:stCondLst>
                                            <p:cond delay="0"/>
                                          </p:stCondLst>
                                        </p:cTn>
                                        <p:tgtEl>
                                          <p:spTgt spid="90"/>
                                        </p:tgtEl>
                                        <p:attrNameLst>
                                          <p:attrName>style.visibility</p:attrName>
                                        </p:attrNameLst>
                                      </p:cBhvr>
                                      <p:to>
                                        <p:strVal val="visible"/>
                                      </p:to>
                                    </p:set>
                                    <p:anim calcmode="lin" valueType="num">
                                      <p:cBhvr>
                                        <p:cTn id="56" dur="500" fill="hold"/>
                                        <p:tgtEl>
                                          <p:spTgt spid="90"/>
                                        </p:tgtEl>
                                        <p:attrNameLst>
                                          <p:attrName>ppt_w</p:attrName>
                                        </p:attrNameLst>
                                      </p:cBhvr>
                                      <p:tavLst>
                                        <p:tav tm="0">
                                          <p:val>
                                            <p:fltVal val="0"/>
                                          </p:val>
                                        </p:tav>
                                        <p:tav tm="100000">
                                          <p:val>
                                            <p:strVal val="#ppt_w"/>
                                          </p:val>
                                        </p:tav>
                                      </p:tavLst>
                                    </p:anim>
                                    <p:anim calcmode="lin" valueType="num">
                                      <p:cBhvr>
                                        <p:cTn id="57" dur="500" fill="hold"/>
                                        <p:tgtEl>
                                          <p:spTgt spid="90"/>
                                        </p:tgtEl>
                                        <p:attrNameLst>
                                          <p:attrName>ppt_h</p:attrName>
                                        </p:attrNameLst>
                                      </p:cBhvr>
                                      <p:tavLst>
                                        <p:tav tm="0">
                                          <p:val>
                                            <p:fltVal val="0"/>
                                          </p:val>
                                        </p:tav>
                                        <p:tav tm="100000">
                                          <p:val>
                                            <p:strVal val="#ppt_h"/>
                                          </p:val>
                                        </p:tav>
                                      </p:tavLst>
                                    </p:anim>
                                    <p:animEffect transition="in" filter="fade">
                                      <p:cBhvr>
                                        <p:cTn id="58" dur="500"/>
                                        <p:tgtEl>
                                          <p:spTgt spid="90"/>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5"/>
                                        </p:tgtEl>
                                        <p:attrNameLst>
                                          <p:attrName>style.visibility</p:attrName>
                                        </p:attrNameLst>
                                      </p:cBhvr>
                                      <p:to>
                                        <p:strVal val="visible"/>
                                      </p:to>
                                    </p:set>
                                    <p:anim calcmode="lin" valueType="num">
                                      <p:cBhvr>
                                        <p:cTn id="61" dur="500" fill="hold"/>
                                        <p:tgtEl>
                                          <p:spTgt spid="5"/>
                                        </p:tgtEl>
                                        <p:attrNameLst>
                                          <p:attrName>ppt_w</p:attrName>
                                        </p:attrNameLst>
                                      </p:cBhvr>
                                      <p:tavLst>
                                        <p:tav tm="0">
                                          <p:val>
                                            <p:fltVal val="0"/>
                                          </p:val>
                                        </p:tav>
                                        <p:tav tm="100000">
                                          <p:val>
                                            <p:strVal val="#ppt_w"/>
                                          </p:val>
                                        </p:tav>
                                      </p:tavLst>
                                    </p:anim>
                                    <p:anim calcmode="lin" valueType="num">
                                      <p:cBhvr>
                                        <p:cTn id="62" dur="500" fill="hold"/>
                                        <p:tgtEl>
                                          <p:spTgt spid="5"/>
                                        </p:tgtEl>
                                        <p:attrNameLst>
                                          <p:attrName>ppt_h</p:attrName>
                                        </p:attrNameLst>
                                      </p:cBhvr>
                                      <p:tavLst>
                                        <p:tav tm="0">
                                          <p:val>
                                            <p:fltVal val="0"/>
                                          </p:val>
                                        </p:tav>
                                        <p:tav tm="100000">
                                          <p:val>
                                            <p:strVal val="#ppt_h"/>
                                          </p:val>
                                        </p:tav>
                                      </p:tavLst>
                                    </p:anim>
                                    <p:animEffect transition="in" filter="fade">
                                      <p:cBhvr>
                                        <p:cTn id="63" dur="500"/>
                                        <p:tgtEl>
                                          <p:spTgt spid="5"/>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10"/>
                                        </p:tgtEl>
                                        <p:attrNameLst>
                                          <p:attrName>style.visibility</p:attrName>
                                        </p:attrNameLst>
                                      </p:cBhvr>
                                      <p:to>
                                        <p:strVal val="visible"/>
                                      </p:to>
                                    </p:set>
                                    <p:anim calcmode="lin" valueType="num">
                                      <p:cBhvr>
                                        <p:cTn id="66" dur="500" fill="hold"/>
                                        <p:tgtEl>
                                          <p:spTgt spid="10"/>
                                        </p:tgtEl>
                                        <p:attrNameLst>
                                          <p:attrName>ppt_w</p:attrName>
                                        </p:attrNameLst>
                                      </p:cBhvr>
                                      <p:tavLst>
                                        <p:tav tm="0">
                                          <p:val>
                                            <p:fltVal val="0"/>
                                          </p:val>
                                        </p:tav>
                                        <p:tav tm="100000">
                                          <p:val>
                                            <p:strVal val="#ppt_w"/>
                                          </p:val>
                                        </p:tav>
                                      </p:tavLst>
                                    </p:anim>
                                    <p:anim calcmode="lin" valueType="num">
                                      <p:cBhvr>
                                        <p:cTn id="67" dur="500" fill="hold"/>
                                        <p:tgtEl>
                                          <p:spTgt spid="10"/>
                                        </p:tgtEl>
                                        <p:attrNameLst>
                                          <p:attrName>ppt_h</p:attrName>
                                        </p:attrNameLst>
                                      </p:cBhvr>
                                      <p:tavLst>
                                        <p:tav tm="0">
                                          <p:val>
                                            <p:fltVal val="0"/>
                                          </p:val>
                                        </p:tav>
                                        <p:tav tm="100000">
                                          <p:val>
                                            <p:strVal val="#ppt_h"/>
                                          </p:val>
                                        </p:tav>
                                      </p:tavLst>
                                    </p:anim>
                                    <p:animEffect transition="in" filter="fade">
                                      <p:cBhvr>
                                        <p:cTn id="68" dur="500"/>
                                        <p:tgtEl>
                                          <p:spTgt spid="10"/>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11"/>
                                        </p:tgtEl>
                                        <p:attrNameLst>
                                          <p:attrName>style.visibility</p:attrName>
                                        </p:attrNameLst>
                                      </p:cBhvr>
                                      <p:to>
                                        <p:strVal val="visible"/>
                                      </p:to>
                                    </p:set>
                                    <p:anim calcmode="lin" valueType="num">
                                      <p:cBhvr>
                                        <p:cTn id="71" dur="500" fill="hold"/>
                                        <p:tgtEl>
                                          <p:spTgt spid="11"/>
                                        </p:tgtEl>
                                        <p:attrNameLst>
                                          <p:attrName>ppt_w</p:attrName>
                                        </p:attrNameLst>
                                      </p:cBhvr>
                                      <p:tavLst>
                                        <p:tav tm="0">
                                          <p:val>
                                            <p:fltVal val="0"/>
                                          </p:val>
                                        </p:tav>
                                        <p:tav tm="100000">
                                          <p:val>
                                            <p:strVal val="#ppt_w"/>
                                          </p:val>
                                        </p:tav>
                                      </p:tavLst>
                                    </p:anim>
                                    <p:anim calcmode="lin" valueType="num">
                                      <p:cBhvr>
                                        <p:cTn id="72" dur="500" fill="hold"/>
                                        <p:tgtEl>
                                          <p:spTgt spid="11"/>
                                        </p:tgtEl>
                                        <p:attrNameLst>
                                          <p:attrName>ppt_h</p:attrName>
                                        </p:attrNameLst>
                                      </p:cBhvr>
                                      <p:tavLst>
                                        <p:tav tm="0">
                                          <p:val>
                                            <p:fltVal val="0"/>
                                          </p:val>
                                        </p:tav>
                                        <p:tav tm="100000">
                                          <p:val>
                                            <p:strVal val="#ppt_h"/>
                                          </p:val>
                                        </p:tav>
                                      </p:tavLst>
                                    </p:anim>
                                    <p:animEffect transition="in" filter="fade">
                                      <p:cBhvr>
                                        <p:cTn id="73" dur="500"/>
                                        <p:tgtEl>
                                          <p:spTgt spid="11"/>
                                        </p:tgtEl>
                                      </p:cBhvr>
                                    </p:animEffect>
                                  </p:childTnLst>
                                </p:cTn>
                              </p:par>
                            </p:childTnLst>
                          </p:cTn>
                        </p:par>
                        <p:par>
                          <p:cTn id="74" fill="hold">
                            <p:stCondLst>
                              <p:cond delay="500"/>
                            </p:stCondLst>
                            <p:childTnLst>
                              <p:par>
                                <p:cTn id="75" presetID="42" presetClass="entr" presetSubtype="0" fill="hold" grpId="0" nodeType="afterEffect">
                                  <p:stCondLst>
                                    <p:cond delay="0"/>
                                  </p:stCondLst>
                                  <p:childTnLst>
                                    <p:set>
                                      <p:cBhvr>
                                        <p:cTn id="76" dur="1" fill="hold">
                                          <p:stCondLst>
                                            <p:cond delay="0"/>
                                          </p:stCondLst>
                                        </p:cTn>
                                        <p:tgtEl>
                                          <p:spTgt spid="75"/>
                                        </p:tgtEl>
                                        <p:attrNameLst>
                                          <p:attrName>style.visibility</p:attrName>
                                        </p:attrNameLst>
                                      </p:cBhvr>
                                      <p:to>
                                        <p:strVal val="visible"/>
                                      </p:to>
                                    </p:set>
                                    <p:animEffect transition="in" filter="fade">
                                      <p:cBhvr>
                                        <p:cTn id="77" dur="1000"/>
                                        <p:tgtEl>
                                          <p:spTgt spid="75"/>
                                        </p:tgtEl>
                                      </p:cBhvr>
                                    </p:animEffect>
                                    <p:anim calcmode="lin" valueType="num">
                                      <p:cBhvr>
                                        <p:cTn id="78" dur="1000" fill="hold"/>
                                        <p:tgtEl>
                                          <p:spTgt spid="75"/>
                                        </p:tgtEl>
                                        <p:attrNameLst>
                                          <p:attrName>ppt_x</p:attrName>
                                        </p:attrNameLst>
                                      </p:cBhvr>
                                      <p:tavLst>
                                        <p:tav tm="0">
                                          <p:val>
                                            <p:strVal val="#ppt_x"/>
                                          </p:val>
                                        </p:tav>
                                        <p:tav tm="100000">
                                          <p:val>
                                            <p:strVal val="#ppt_x"/>
                                          </p:val>
                                        </p:tav>
                                      </p:tavLst>
                                    </p:anim>
                                    <p:anim calcmode="lin" valueType="num">
                                      <p:cBhvr>
                                        <p:cTn id="79" dur="1000" fill="hold"/>
                                        <p:tgtEl>
                                          <p:spTgt spid="75"/>
                                        </p:tgtEl>
                                        <p:attrNameLst>
                                          <p:attrName>ppt_y</p:attrName>
                                        </p:attrNameLst>
                                      </p:cBhvr>
                                      <p:tavLst>
                                        <p:tav tm="0">
                                          <p:val>
                                            <p:strVal val="#ppt_y+.1"/>
                                          </p:val>
                                        </p:tav>
                                        <p:tav tm="100000">
                                          <p:val>
                                            <p:strVal val="#ppt_y"/>
                                          </p:val>
                                        </p:tav>
                                      </p:tavLst>
                                    </p:anim>
                                  </p:childTnLst>
                                </p:cTn>
                              </p:par>
                            </p:childTnLst>
                          </p:cTn>
                        </p:par>
                        <p:par>
                          <p:cTn id="80" fill="hold">
                            <p:stCondLst>
                              <p:cond delay="1500"/>
                            </p:stCondLst>
                            <p:childTnLst>
                              <p:par>
                                <p:cTn id="81" presetID="42" presetClass="entr" presetSubtype="0" fill="hold" grpId="0" nodeType="afterEffect">
                                  <p:stCondLst>
                                    <p:cond delay="0"/>
                                  </p:stCondLst>
                                  <p:childTnLst>
                                    <p:set>
                                      <p:cBhvr>
                                        <p:cTn id="82" dur="1" fill="hold">
                                          <p:stCondLst>
                                            <p:cond delay="0"/>
                                          </p:stCondLst>
                                        </p:cTn>
                                        <p:tgtEl>
                                          <p:spTgt spid="14"/>
                                        </p:tgtEl>
                                        <p:attrNameLst>
                                          <p:attrName>style.visibility</p:attrName>
                                        </p:attrNameLst>
                                      </p:cBhvr>
                                      <p:to>
                                        <p:strVal val="visible"/>
                                      </p:to>
                                    </p:set>
                                    <p:animEffect transition="in" filter="fade">
                                      <p:cBhvr>
                                        <p:cTn id="83" dur="1000"/>
                                        <p:tgtEl>
                                          <p:spTgt spid="14"/>
                                        </p:tgtEl>
                                      </p:cBhvr>
                                    </p:animEffect>
                                    <p:anim calcmode="lin" valueType="num">
                                      <p:cBhvr>
                                        <p:cTn id="84" dur="1000" fill="hold"/>
                                        <p:tgtEl>
                                          <p:spTgt spid="14"/>
                                        </p:tgtEl>
                                        <p:attrNameLst>
                                          <p:attrName>ppt_x</p:attrName>
                                        </p:attrNameLst>
                                      </p:cBhvr>
                                      <p:tavLst>
                                        <p:tav tm="0">
                                          <p:val>
                                            <p:strVal val="#ppt_x"/>
                                          </p:val>
                                        </p:tav>
                                        <p:tav tm="100000">
                                          <p:val>
                                            <p:strVal val="#ppt_x"/>
                                          </p:val>
                                        </p:tav>
                                      </p:tavLst>
                                    </p:anim>
                                    <p:anim calcmode="lin" valueType="num">
                                      <p:cBhvr>
                                        <p:cTn id="8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 presetClass="entr" presetSubtype="32" fill="hold" grpId="0" nodeType="clickEffect">
                                  <p:stCondLst>
                                    <p:cond delay="0"/>
                                  </p:stCondLst>
                                  <p:childTnLst>
                                    <p:set>
                                      <p:cBhvr>
                                        <p:cTn id="89" dur="1" fill="hold">
                                          <p:stCondLst>
                                            <p:cond delay="0"/>
                                          </p:stCondLst>
                                        </p:cTn>
                                        <p:tgtEl>
                                          <p:spTgt spid="15"/>
                                        </p:tgtEl>
                                        <p:attrNameLst>
                                          <p:attrName>style.visibility</p:attrName>
                                        </p:attrNameLst>
                                      </p:cBhvr>
                                      <p:to>
                                        <p:strVal val="visible"/>
                                      </p:to>
                                    </p:set>
                                    <p:animEffect transition="in" filter="box(out)">
                                      <p:cBhvr>
                                        <p:cTn id="9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bldLvl="0" animBg="1"/>
      <p:bldP spid="82" grpId="0" bldLvl="0" animBg="1"/>
      <p:bldP spid="85" grpId="0" bldLvl="0" animBg="1"/>
      <p:bldP spid="86" grpId="0" bldLvl="0" animBg="1"/>
      <p:bldP spid="88" grpId="0" bldLvl="0" animBg="1"/>
      <p:bldP spid="89" grpId="0" bldLvl="0" animBg="1"/>
      <p:bldP spid="90" grpId="0" bldLvl="0" animBg="1"/>
      <p:bldP spid="184" grpId="0" bldLvl="0" animBg="1"/>
      <p:bldP spid="83" grpId="0" bldLvl="0" animBg="1"/>
      <p:bldP spid="81" grpId="0" bldLvl="0" animBg="1"/>
      <p:bldP spid="5" grpId="0" bldLvl="0" animBg="1"/>
      <p:bldP spid="10" grpId="0" bldLvl="0" animBg="1"/>
      <p:bldP spid="11" grpId="0" bldLvl="0" animBg="1"/>
      <p:bldP spid="14" grpId="0" bldLvl="0" animBg="1"/>
      <p:bldP spid="15" grpId="0"/>
      <p:bldP spid="84"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任意多边形 33"/>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blipFill>
            <a:blip r:embed="rId3"/>
            <a:srcRect/>
            <a:stretch>
              <a:fillRect t="-244687" b="-44289"/>
            </a:stretch>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7" name="任意多边形 36"/>
          <p:cNvSpPr/>
          <p:nvPr/>
        </p:nvSpPr>
        <p:spPr bwMode="auto">
          <a:xfrm>
            <a:off x="3892179" y="1484784"/>
            <a:ext cx="9252321" cy="5373216"/>
          </a:xfrm>
          <a:custGeom>
            <a:avLst/>
            <a:gdLst>
              <a:gd name="connsiteX0" fmla="*/ 4626161 w 9252321"/>
              <a:gd name="connsiteY0" fmla="*/ 0 h 5373216"/>
              <a:gd name="connsiteX1" fmla="*/ 9252321 w 9252321"/>
              <a:gd name="connsiteY1" fmla="*/ 5373216 h 5373216"/>
              <a:gd name="connsiteX2" fmla="*/ 8510848 w 9252321"/>
              <a:gd name="connsiteY2" fmla="*/ 5373216 h 5373216"/>
              <a:gd name="connsiteX3" fmla="*/ 4626160 w 9252321"/>
              <a:gd name="connsiteY3" fmla="*/ 861209 h 5373216"/>
              <a:gd name="connsiteX4" fmla="*/ 741472 w 9252321"/>
              <a:gd name="connsiteY4" fmla="*/ 5373216 h 5373216"/>
              <a:gd name="connsiteX5" fmla="*/ 0 w 9252321"/>
              <a:gd name="connsiteY5" fmla="*/ 5373216 h 5373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52321" h="5373216">
                <a:moveTo>
                  <a:pt x="4626161" y="0"/>
                </a:moveTo>
                <a:lnTo>
                  <a:pt x="9252321" y="5373216"/>
                </a:lnTo>
                <a:lnTo>
                  <a:pt x="8510848" y="5373216"/>
                </a:lnTo>
                <a:lnTo>
                  <a:pt x="4626160" y="861209"/>
                </a:lnTo>
                <a:lnTo>
                  <a:pt x="741472" y="5373216"/>
                </a:lnTo>
                <a:lnTo>
                  <a:pt x="0" y="5373216"/>
                </a:lnTo>
                <a:close/>
              </a:path>
            </a:pathLst>
          </a:custGeom>
          <a:solidFill>
            <a:srgbClr val="F5F2F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7" name="文本框 6"/>
          <p:cNvSpPr txBox="1"/>
          <p:nvPr/>
        </p:nvSpPr>
        <p:spPr>
          <a:xfrm>
            <a:off x="4202470" y="3497939"/>
            <a:ext cx="7862804" cy="1569660"/>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rPr>
              <a:t>COMPANY</a:t>
            </a:r>
            <a:endParaRPr kumimoji="0" lang="zh-CN" altLang="en-US"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endParaRPr>
          </a:p>
        </p:txBody>
      </p:sp>
      <p:sp>
        <p:nvSpPr>
          <p:cNvPr id="35" name="任意多边形 33"/>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gradFill>
            <a:gsLst>
              <a:gs pos="100000">
                <a:schemeClr val="accent2">
                  <a:alpha val="66000"/>
                </a:schemeClr>
              </a:gs>
              <a:gs pos="7000">
                <a:schemeClr val="accent1">
                  <a:alpha val="71000"/>
                </a:schemeClr>
              </a:gs>
            </a:gsLst>
            <a:lin ang="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9" name="等腰三角形 7"/>
          <p:cNvSpPr/>
          <p:nvPr/>
        </p:nvSpPr>
        <p:spPr bwMode="auto">
          <a:xfrm>
            <a:off x="1621019" y="5700798"/>
            <a:ext cx="1992625" cy="1157202"/>
          </a:xfrm>
          <a:prstGeom prst="triangle">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42" name="Rectangle 3"/>
          <p:cNvSpPr txBox="1">
            <a:spLocks noChangeArrowheads="1"/>
          </p:cNvSpPr>
          <p:nvPr/>
        </p:nvSpPr>
        <p:spPr bwMode="auto">
          <a:xfrm>
            <a:off x="3914168" y="2251388"/>
            <a:ext cx="4363665" cy="1080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lvl="0" algn="dist"/>
            <a:r>
              <a:rPr lang="zh-CN" altLang="en-US" sz="6600" b="1" smtClean="0">
                <a:solidFill>
                  <a:srgbClr val="0B9FAE"/>
                </a:solidFill>
                <a:latin typeface="微软雅黑" panose="020B0503020204020204" pitchFamily="34" charset="-122"/>
                <a:ea typeface="微软雅黑" panose="020B0503020204020204" pitchFamily="34" charset="-122"/>
                <a:cs typeface="+mn-ea"/>
                <a:sym typeface="+mn-lt"/>
              </a:rPr>
              <a:t>谢谢！</a:t>
            </a:r>
            <a:endParaRPr lang="zh-CN" altLang="en-US" sz="6600" b="1">
              <a:solidFill>
                <a:srgbClr val="0B9FAE"/>
              </a:solidFill>
              <a:latin typeface="微软雅黑" panose="020B0503020204020204" pitchFamily="34" charset="-122"/>
              <a:ea typeface="微软雅黑" panose="020B0503020204020204" pitchFamily="34" charset="-122"/>
              <a:cs typeface="+mn-ea"/>
              <a:sym typeface="+mn-lt"/>
            </a:endParaRPr>
          </a:p>
        </p:txBody>
      </p:sp>
      <p:sp>
        <p:nvSpPr>
          <p:cNvPr id="59" name="任意多边形 35"/>
          <p:cNvSpPr/>
          <p:nvPr/>
        </p:nvSpPr>
        <p:spPr bwMode="auto">
          <a:xfrm rot="5400000">
            <a:off x="10592277" y="2100107"/>
            <a:ext cx="1347430" cy="782510"/>
          </a:xfrm>
          <a:custGeom>
            <a:avLst/>
            <a:gdLst>
              <a:gd name="connsiteX0" fmla="*/ 1797898 w 3595797"/>
              <a:gd name="connsiteY0" fmla="*/ 0 h 2088232"/>
              <a:gd name="connsiteX1" fmla="*/ 3595797 w 3595797"/>
              <a:gd name="connsiteY1" fmla="*/ 2088232 h 2088232"/>
              <a:gd name="connsiteX2" fmla="*/ 2854323 w 3595797"/>
              <a:gd name="connsiteY2" fmla="*/ 2088232 h 2088232"/>
              <a:gd name="connsiteX3" fmla="*/ 1797897 w 3595797"/>
              <a:gd name="connsiteY3" fmla="*/ 861209 h 2088232"/>
              <a:gd name="connsiteX4" fmla="*/ 741471 w 3595797"/>
              <a:gd name="connsiteY4" fmla="*/ 2088232 h 2088232"/>
              <a:gd name="connsiteX5" fmla="*/ 0 w 3595797"/>
              <a:gd name="connsiteY5"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5797" h="2088232">
                <a:moveTo>
                  <a:pt x="1797898" y="0"/>
                </a:moveTo>
                <a:lnTo>
                  <a:pt x="3595797" y="2088232"/>
                </a:lnTo>
                <a:lnTo>
                  <a:pt x="2854323" y="2088232"/>
                </a:lnTo>
                <a:lnTo>
                  <a:pt x="1797897" y="861209"/>
                </a:lnTo>
                <a:lnTo>
                  <a:pt x="741471" y="2088232"/>
                </a:lnTo>
                <a:lnTo>
                  <a:pt x="0" y="2088232"/>
                </a:lnTo>
                <a:close/>
              </a:path>
            </a:pathLst>
          </a:cu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 name="矩形 2"/>
          <p:cNvSpPr/>
          <p:nvPr/>
        </p:nvSpPr>
        <p:spPr>
          <a:xfrm>
            <a:off x="3644046" y="5613088"/>
            <a:ext cx="4903908" cy="400110"/>
          </a:xfrm>
          <a:prstGeom prst="rect">
            <a:avLst/>
          </a:prstGeom>
        </p:spPr>
        <p:txBody>
          <a:bodyPr wrap="none">
            <a:spAutoFit/>
          </a:bodyPr>
          <a:lstStyle/>
          <a:p>
            <a:pPr algn="r"/>
            <a:r>
              <a:rPr lang="zh-CN" altLang="en-US" sz="2000" b="1" spc="300">
                <a:solidFill>
                  <a:schemeClr val="bg1"/>
                </a:solidFill>
                <a:latin typeface="微软雅黑" panose="020B0503020204020204" pitchFamily="34" charset="-122"/>
                <a:ea typeface="微软雅黑" panose="020B0503020204020204" pitchFamily="34" charset="-122"/>
                <a:cs typeface="+mn-ea"/>
                <a:sym typeface="zihun59hao-chuangcuhei" panose="00000500000000000000" pitchFamily="2" charset="-122"/>
              </a:rPr>
              <a:t>山东劳动职业技术学院在线开放课程</a:t>
            </a:r>
            <a:endParaRPr lang="zh-CN" altLang="en-US" sz="2000" b="1" spc="300" dirty="0">
              <a:solidFill>
                <a:schemeClr val="bg1"/>
              </a:solidFill>
              <a:latin typeface="微软雅黑" panose="020B0503020204020204" pitchFamily="34" charset="-122"/>
              <a:ea typeface="微软雅黑" panose="020B0503020204020204" pitchFamily="34" charset="-122"/>
              <a:cs typeface="+mn-ea"/>
              <a:sym typeface="zihun59hao-chuangcuhei" panose="00000500000000000000" pitchFamily="2" charset="-122"/>
            </a:endParaRPr>
          </a:p>
        </p:txBody>
      </p:sp>
      <p:pic>
        <p:nvPicPr>
          <p:cNvPr id="16" name="图片 15" descr="logo"/>
          <p:cNvPicPr>
            <a:picLocks noChangeAspect="1"/>
          </p:cNvPicPr>
          <p:nvPr/>
        </p:nvPicPr>
        <p:blipFill>
          <a:blip r:embed="rId4"/>
          <a:stretch>
            <a:fillRect/>
          </a:stretch>
        </p:blipFill>
        <p:spPr>
          <a:xfrm>
            <a:off x="8897596" y="227546"/>
            <a:ext cx="3114673" cy="503799"/>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1" presetID="22" presetClass="entr" presetSubtype="1" fill="hold" grpId="0" nodeType="withEffect">
                                  <p:stCondLst>
                                    <p:cond delay="25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42"/>
                                        </p:tgtEl>
                                        <p:attrNameLst>
                                          <p:attrName>style.visibility</p:attrName>
                                        </p:attrNameLst>
                                      </p:cBhvr>
                                      <p:to>
                                        <p:strVal val="visible"/>
                                      </p:to>
                                    </p:set>
                                    <p:anim by="(-#ppt_w*2)" calcmode="lin" valueType="num">
                                      <p:cBhvr rctx="PPT">
                                        <p:cTn id="23" dur="250" autoRev="1" fill="hold">
                                          <p:stCondLst>
                                            <p:cond delay="0"/>
                                          </p:stCondLst>
                                        </p:cTn>
                                        <p:tgtEl>
                                          <p:spTgt spid="42"/>
                                        </p:tgtEl>
                                        <p:attrNameLst>
                                          <p:attrName>ppt_w</p:attrName>
                                        </p:attrNameLst>
                                      </p:cBhvr>
                                    </p:anim>
                                    <p:anim by="(#ppt_w*0.50)" calcmode="lin" valueType="num">
                                      <p:cBhvr>
                                        <p:cTn id="24" dur="250" decel="50000" autoRev="1" fill="hold">
                                          <p:stCondLst>
                                            <p:cond delay="0"/>
                                          </p:stCondLst>
                                        </p:cTn>
                                        <p:tgtEl>
                                          <p:spTgt spid="42"/>
                                        </p:tgtEl>
                                        <p:attrNameLst>
                                          <p:attrName>ppt_x</p:attrName>
                                        </p:attrNameLst>
                                      </p:cBhvr>
                                    </p:anim>
                                    <p:anim from="(-#ppt_h/2)" to="(#ppt_y)" calcmode="lin" valueType="num">
                                      <p:cBhvr>
                                        <p:cTn id="25" dur="500" fill="hold">
                                          <p:stCondLst>
                                            <p:cond delay="0"/>
                                          </p:stCondLst>
                                        </p:cTn>
                                        <p:tgtEl>
                                          <p:spTgt spid="42"/>
                                        </p:tgtEl>
                                        <p:attrNameLst>
                                          <p:attrName>ppt_y</p:attrName>
                                        </p:attrNameLst>
                                      </p:cBhvr>
                                    </p:anim>
                                    <p:animRot by="21600000">
                                      <p:cBhvr>
                                        <p:cTn id="26" dur="500" fill="hold">
                                          <p:stCondLst>
                                            <p:cond delay="0"/>
                                          </p:stCondLst>
                                        </p:cTn>
                                        <p:tgtEl>
                                          <p:spTgt spid="42"/>
                                        </p:tgtEl>
                                        <p:attrNameLst>
                                          <p:attrName>r</p:attrName>
                                        </p:attrNameLst>
                                      </p:cBhvr>
                                    </p:animRot>
                                  </p:childTnLst>
                                </p:cTn>
                              </p:par>
                            </p:childTnLst>
                          </p:cTn>
                        </p:par>
                        <p:par>
                          <p:cTn id="27" fill="hold">
                            <p:stCondLst>
                              <p:cond delay="2599"/>
                            </p:stCondLst>
                            <p:childTnLst>
                              <p:par>
                                <p:cTn id="28" presetID="22" presetClass="entr" presetSubtype="1" fill="hold" grpId="0"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wipe(up)">
                                      <p:cBhvr>
                                        <p:cTn id="30"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7" grpId="0"/>
      <p:bldP spid="39" grpId="0" animBg="1"/>
      <p:bldP spid="42" grpId="0"/>
      <p:bldP spid="5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7"/>
          <p:cNvSpPr/>
          <p:nvPr/>
        </p:nvSpPr>
        <p:spPr>
          <a:xfrm rot="16200000" flipH="1" flipV="1">
            <a:off x="4379306" y="189950"/>
            <a:ext cx="2288744" cy="11047355"/>
          </a:xfrm>
          <a:custGeom>
            <a:avLst/>
            <a:gdLst>
              <a:gd name="connsiteX0" fmla="*/ 0 w 363073"/>
              <a:gd name="connsiteY0" fmla="*/ 0 h 2571749"/>
              <a:gd name="connsiteX1" fmla="*/ 363073 w 363073"/>
              <a:gd name="connsiteY1" fmla="*/ 0 h 2571749"/>
              <a:gd name="connsiteX2" fmla="*/ 363073 w 363073"/>
              <a:gd name="connsiteY2" fmla="*/ 2571749 h 2571749"/>
              <a:gd name="connsiteX3" fmla="*/ 0 w 363073"/>
              <a:gd name="connsiteY3" fmla="*/ 2571749 h 2571749"/>
              <a:gd name="connsiteX4" fmla="*/ 0 w 363073"/>
              <a:gd name="connsiteY4" fmla="*/ 0 h 2571749"/>
              <a:gd name="connsiteX0-1" fmla="*/ 0 w 363073"/>
              <a:gd name="connsiteY0-2" fmla="*/ 2571749 h 2571749"/>
              <a:gd name="connsiteX1-3" fmla="*/ 363073 w 363073"/>
              <a:gd name="connsiteY1-4" fmla="*/ 0 h 2571749"/>
              <a:gd name="connsiteX2-5" fmla="*/ 363073 w 363073"/>
              <a:gd name="connsiteY2-6" fmla="*/ 2571749 h 2571749"/>
              <a:gd name="connsiteX3-7" fmla="*/ 0 w 363073"/>
              <a:gd name="connsiteY3-8" fmla="*/ 2571749 h 2571749"/>
              <a:gd name="connsiteX0-9" fmla="*/ 0 w 2261321"/>
              <a:gd name="connsiteY0-10" fmla="*/ 5152904 h 5152904"/>
              <a:gd name="connsiteX1-11" fmla="*/ 2261321 w 2261321"/>
              <a:gd name="connsiteY1-12" fmla="*/ 0 h 5152904"/>
              <a:gd name="connsiteX2-13" fmla="*/ 2261321 w 2261321"/>
              <a:gd name="connsiteY2-14" fmla="*/ 2571749 h 5152904"/>
              <a:gd name="connsiteX3-15" fmla="*/ 0 w 2261321"/>
              <a:gd name="connsiteY3-16" fmla="*/ 5152904 h 5152904"/>
              <a:gd name="connsiteX0-17" fmla="*/ 0 w 2284470"/>
              <a:gd name="connsiteY0-18" fmla="*/ 5152904 h 5164478"/>
              <a:gd name="connsiteX1-19" fmla="*/ 2261321 w 2284470"/>
              <a:gd name="connsiteY1-20" fmla="*/ 0 h 5164478"/>
              <a:gd name="connsiteX2-21" fmla="*/ 2284470 w 2284470"/>
              <a:gd name="connsiteY2-22" fmla="*/ 5164478 h 5164478"/>
              <a:gd name="connsiteX3-23" fmla="*/ 0 w 2284470"/>
              <a:gd name="connsiteY3-24" fmla="*/ 5152904 h 5164478"/>
              <a:gd name="connsiteX0-25" fmla="*/ 0 w 3800753"/>
              <a:gd name="connsiteY0-26" fmla="*/ 5129755 h 5164478"/>
              <a:gd name="connsiteX1-27" fmla="*/ 3777604 w 3800753"/>
              <a:gd name="connsiteY1-28" fmla="*/ 0 h 5164478"/>
              <a:gd name="connsiteX2-29" fmla="*/ 3800753 w 3800753"/>
              <a:gd name="connsiteY2-30" fmla="*/ 5164478 h 5164478"/>
              <a:gd name="connsiteX3-31" fmla="*/ 0 w 3800753"/>
              <a:gd name="connsiteY3-32" fmla="*/ 5129755 h 5164478"/>
              <a:gd name="connsiteX0-33" fmla="*/ 0 w 4066970"/>
              <a:gd name="connsiteY0-34" fmla="*/ 5152904 h 5164478"/>
              <a:gd name="connsiteX1-35" fmla="*/ 4043821 w 4066970"/>
              <a:gd name="connsiteY1-36" fmla="*/ 0 h 5164478"/>
              <a:gd name="connsiteX2-37" fmla="*/ 4066970 w 4066970"/>
              <a:gd name="connsiteY2-38" fmla="*/ 5164478 h 5164478"/>
              <a:gd name="connsiteX3-39" fmla="*/ 0 w 4066970"/>
              <a:gd name="connsiteY3-40" fmla="*/ 5152904 h 5164478"/>
              <a:gd name="connsiteX0-41" fmla="*/ 0 w 4130470"/>
              <a:gd name="connsiteY0-42" fmla="*/ 5152904 h 5164478"/>
              <a:gd name="connsiteX1-43" fmla="*/ 4107321 w 4130470"/>
              <a:gd name="connsiteY1-44" fmla="*/ 0 h 5164478"/>
              <a:gd name="connsiteX2-45" fmla="*/ 4130470 w 4130470"/>
              <a:gd name="connsiteY2-46" fmla="*/ 5164478 h 5164478"/>
              <a:gd name="connsiteX3-47" fmla="*/ 0 w 4130470"/>
              <a:gd name="connsiteY3-48" fmla="*/ 5152904 h 5164478"/>
              <a:gd name="connsiteX0-49" fmla="*/ 0 w 4867070"/>
              <a:gd name="connsiteY0-50" fmla="*/ 5152904 h 5164478"/>
              <a:gd name="connsiteX1-51" fmla="*/ 4843921 w 4867070"/>
              <a:gd name="connsiteY1-52" fmla="*/ 0 h 5164478"/>
              <a:gd name="connsiteX2-53" fmla="*/ 4867070 w 4867070"/>
              <a:gd name="connsiteY2-54" fmla="*/ 5164478 h 5164478"/>
              <a:gd name="connsiteX3-55" fmla="*/ 0 w 4867070"/>
              <a:gd name="connsiteY3-56" fmla="*/ 5152904 h 5164478"/>
              <a:gd name="connsiteX0-57" fmla="*/ 0 w 4867070"/>
              <a:gd name="connsiteY0-58" fmla="*/ 5152904 h 5164478"/>
              <a:gd name="connsiteX1-59" fmla="*/ 4843921 w 4867070"/>
              <a:gd name="connsiteY1-60" fmla="*/ 0 h 5164478"/>
              <a:gd name="connsiteX2-61" fmla="*/ 4867070 w 4867070"/>
              <a:gd name="connsiteY2-62" fmla="*/ 5164478 h 5164478"/>
              <a:gd name="connsiteX3-63" fmla="*/ 0 w 4867070"/>
              <a:gd name="connsiteY3-64" fmla="*/ 5152904 h 5164478"/>
              <a:gd name="connsiteX0-65" fmla="*/ 0 w 4884843"/>
              <a:gd name="connsiteY0-66" fmla="*/ 5188447 h 5188447"/>
              <a:gd name="connsiteX1-67" fmla="*/ 4861694 w 4884843"/>
              <a:gd name="connsiteY1-68" fmla="*/ 0 h 5188447"/>
              <a:gd name="connsiteX2-69" fmla="*/ 4884843 w 4884843"/>
              <a:gd name="connsiteY2-70" fmla="*/ 5164478 h 5188447"/>
              <a:gd name="connsiteX3-71" fmla="*/ 0 w 4884843"/>
              <a:gd name="connsiteY3-72" fmla="*/ 5188447 h 5188447"/>
              <a:gd name="connsiteX0-73" fmla="*/ 0 w 4861694"/>
              <a:gd name="connsiteY0-74" fmla="*/ 5188447 h 5188447"/>
              <a:gd name="connsiteX1-75" fmla="*/ 4861694 w 4861694"/>
              <a:gd name="connsiteY1-76" fmla="*/ 0 h 5188447"/>
              <a:gd name="connsiteX2-77" fmla="*/ 4849299 w 4861694"/>
              <a:gd name="connsiteY2-78" fmla="*/ 5182251 h 5188447"/>
              <a:gd name="connsiteX3-79" fmla="*/ 0 w 4861694"/>
              <a:gd name="connsiteY3-80" fmla="*/ 5188447 h 5188447"/>
              <a:gd name="connsiteX0-81" fmla="*/ 0 w 4875644"/>
              <a:gd name="connsiteY0-82" fmla="*/ 5188447 h 5199465"/>
              <a:gd name="connsiteX1-83" fmla="*/ 4861694 w 4875644"/>
              <a:gd name="connsiteY1-84" fmla="*/ 0 h 5199465"/>
              <a:gd name="connsiteX2-85" fmla="*/ 4875118 w 4875644"/>
              <a:gd name="connsiteY2-86" fmla="*/ 5199465 h 5199465"/>
              <a:gd name="connsiteX3-87" fmla="*/ 0 w 4875644"/>
              <a:gd name="connsiteY3-88" fmla="*/ 5188447 h 5199465"/>
              <a:gd name="connsiteX0-89" fmla="*/ 0 w 4875936"/>
              <a:gd name="connsiteY0-90" fmla="*/ 5214268 h 5225286"/>
              <a:gd name="connsiteX1-91" fmla="*/ 4870305 w 4875936"/>
              <a:gd name="connsiteY1-92" fmla="*/ 0 h 5225286"/>
              <a:gd name="connsiteX2-93" fmla="*/ 4875118 w 4875936"/>
              <a:gd name="connsiteY2-94" fmla="*/ 5225286 h 5225286"/>
              <a:gd name="connsiteX3-95" fmla="*/ 0 w 4875936"/>
              <a:gd name="connsiteY3-96" fmla="*/ 5214268 h 5225286"/>
              <a:gd name="connsiteX0-97" fmla="*/ 0 w 4870304"/>
              <a:gd name="connsiteY0-98" fmla="*/ 5214268 h 5216678"/>
              <a:gd name="connsiteX1-99" fmla="*/ 4870305 w 4870304"/>
              <a:gd name="connsiteY1-100" fmla="*/ 0 h 5216678"/>
              <a:gd name="connsiteX2-101" fmla="*/ 4866513 w 4870304"/>
              <a:gd name="connsiteY2-102" fmla="*/ 5216678 h 5216678"/>
              <a:gd name="connsiteX3-103" fmla="*/ 0 w 4870304"/>
              <a:gd name="connsiteY3-104" fmla="*/ 5214268 h 5216678"/>
            </a:gdLst>
            <a:ahLst/>
            <a:cxnLst>
              <a:cxn ang="0">
                <a:pos x="connsiteX0-1" y="connsiteY0-2"/>
              </a:cxn>
              <a:cxn ang="0">
                <a:pos x="connsiteX1-3" y="connsiteY1-4"/>
              </a:cxn>
              <a:cxn ang="0">
                <a:pos x="connsiteX2-5" y="connsiteY2-6"/>
              </a:cxn>
              <a:cxn ang="0">
                <a:pos x="connsiteX3-7" y="connsiteY3-8"/>
              </a:cxn>
            </a:cxnLst>
            <a:rect l="l" t="t" r="r" b="b"/>
            <a:pathLst>
              <a:path w="4870304" h="5216678">
                <a:moveTo>
                  <a:pt x="0" y="5214268"/>
                </a:moveTo>
                <a:lnTo>
                  <a:pt x="4870305" y="0"/>
                </a:lnTo>
                <a:cubicBezTo>
                  <a:pt x="4866173" y="1727417"/>
                  <a:pt x="4870645" y="3489261"/>
                  <a:pt x="4866513" y="5216678"/>
                </a:cubicBezTo>
                <a:lnTo>
                  <a:pt x="0" y="5214268"/>
                </a:lnTo>
                <a:close/>
              </a:path>
            </a:pathLst>
          </a:custGeom>
          <a:gradFill flip="none" rotWithShape="1">
            <a:gsLst>
              <a:gs pos="91000">
                <a:schemeClr val="accent2"/>
              </a:gs>
              <a:gs pos="17000">
                <a:schemeClr val="accent1"/>
              </a:gs>
            </a:gsLst>
            <a:lin ang="4200000" scaled="0"/>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000000"/>
              </a:solidFill>
              <a:effectLst/>
              <a:uLnTx/>
              <a:uFillTx/>
              <a:latin typeface="iekie jianheiti" panose="020F0502020204030204"/>
              <a:cs typeface="+mn-ea"/>
              <a:sym typeface="+mn-lt"/>
            </a:endParaRPr>
          </a:p>
        </p:txBody>
      </p:sp>
      <p:sp>
        <p:nvSpPr>
          <p:cNvPr id="3" name="直角三角形 2"/>
          <p:cNvSpPr/>
          <p:nvPr/>
        </p:nvSpPr>
        <p:spPr>
          <a:xfrm rot="10800000">
            <a:off x="9532307" y="0"/>
            <a:ext cx="2659693" cy="884876"/>
          </a:xfrm>
          <a:prstGeom prst="rtTriangle">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4" name="PA-平行四边形 17"/>
          <p:cNvSpPr/>
          <p:nvPr>
            <p:custDataLst>
              <p:tags r:id="rId1"/>
            </p:custDataLst>
          </p:nvPr>
        </p:nvSpPr>
        <p:spPr>
          <a:xfrm>
            <a:off x="1123003" y="0"/>
            <a:ext cx="3328029" cy="265471"/>
          </a:xfrm>
          <a:prstGeom prst="parallelogram">
            <a:avLst>
              <a:gd name="adj" fmla="val 61800"/>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5" name="PA-文本框 6"/>
          <p:cNvSpPr txBox="1"/>
          <p:nvPr>
            <p:custDataLst>
              <p:tags r:id="rId2"/>
            </p:custDataLst>
          </p:nvPr>
        </p:nvSpPr>
        <p:spPr>
          <a:xfrm>
            <a:off x="916525" y="625642"/>
            <a:ext cx="5784157" cy="923330"/>
          </a:xfrm>
          <a:prstGeom prst="rect">
            <a:avLst/>
          </a:prstGeom>
          <a:effectLst>
            <a:outerShdw blurRad="63500" sx="102000" sy="102000" algn="ctr" rotWithShape="0">
              <a:prstClr val="black">
                <a:alpha val="40000"/>
              </a:prstClr>
            </a:outerShdw>
          </a:effectLst>
        </p:spPr>
        <p:txBody>
          <a:bodyPr wrap="square">
            <a:spAutoFit/>
          </a:bodyPr>
          <a:lstStyle>
            <a:defPPr>
              <a:defRPr lang="zh-CN"/>
            </a:defPPr>
            <a:lvl1pPr>
              <a:defRPr sz="6600" b="1">
                <a:solidFill>
                  <a:schemeClr val="bg1"/>
                </a:solidFill>
                <a:effectLst>
                  <a:outerShdw blurRad="431800" sx="102000" sy="102000" algn="ctr" rotWithShape="0">
                    <a:srgbClr val="F3757D"/>
                  </a:outerShdw>
                </a:effectLst>
                <a:latin typeface="Source Han Sans CN Heavy" panose="020B0500000000000000" pitchFamily="34" charset="-128"/>
                <a:ea typeface="Source Han Sans CN Heavy" panose="020B0500000000000000" pitchFamily="34" charset="-128"/>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5400" b="1" i="0" u="none" strike="noStrike" kern="1200" cap="none" spc="0" normalizeH="0" baseline="0" noProof="0">
                <a:ln>
                  <a:noFill/>
                </a:ln>
                <a:solidFill>
                  <a:srgbClr val="000000">
                    <a:lumMod val="75000"/>
                    <a:lumOff val="25000"/>
                  </a:srgbClr>
                </a:solidFill>
                <a:effectLst/>
                <a:uLnTx/>
                <a:uFillTx/>
                <a:latin typeface="iekie jianheiti" panose="020F0502020204030204"/>
                <a:ea typeface="+mn-ea"/>
                <a:cs typeface="+mn-ea"/>
                <a:sym typeface="+mn-lt"/>
              </a:rPr>
              <a:t>目录 </a:t>
            </a:r>
            <a:r>
              <a:rPr kumimoji="0" lang="en-US" altLang="zh-CN" sz="5400" b="1" i="0" u="none" strike="noStrike" kern="1200" cap="none" spc="0" normalizeH="0" baseline="0" noProof="0">
                <a:ln>
                  <a:noFill/>
                </a:ln>
                <a:solidFill>
                  <a:srgbClr val="000000">
                    <a:lumMod val="75000"/>
                    <a:lumOff val="25000"/>
                  </a:srgbClr>
                </a:solidFill>
                <a:effectLst/>
                <a:uLnTx/>
                <a:uFillTx/>
                <a:latin typeface="iekie jianheiti" panose="020F0502020204030204"/>
                <a:ea typeface="+mn-ea"/>
                <a:cs typeface="+mn-ea"/>
                <a:sym typeface="+mn-lt"/>
              </a:rPr>
              <a:t>CONTENT</a:t>
            </a:r>
            <a:endParaRPr kumimoji="0" lang="en-US" sz="5400" b="1" i="0" u="none" strike="noStrike" kern="1200" cap="none" spc="0" normalizeH="0" baseline="0" noProof="0" dirty="0">
              <a:ln>
                <a:noFill/>
              </a:ln>
              <a:solidFill>
                <a:srgbClr val="000000">
                  <a:lumMod val="75000"/>
                  <a:lumOff val="25000"/>
                </a:srgbClr>
              </a:solidFill>
              <a:effectLst/>
              <a:uLnTx/>
              <a:uFillTx/>
              <a:latin typeface="iekie jianheiti" panose="020F0502020204030204"/>
              <a:ea typeface="+mn-ea"/>
              <a:cs typeface="+mn-ea"/>
              <a:sym typeface="+mn-lt"/>
            </a:endParaRPr>
          </a:p>
        </p:txBody>
      </p:sp>
      <p:sp>
        <p:nvSpPr>
          <p:cNvPr id="9" name="PA-矩形 12"/>
          <p:cNvSpPr/>
          <p:nvPr>
            <p:custDataLst>
              <p:tags r:id="rId3"/>
            </p:custDataLst>
          </p:nvPr>
        </p:nvSpPr>
        <p:spPr>
          <a:xfrm>
            <a:off x="7401885" y="2273781"/>
            <a:ext cx="3282157" cy="460375"/>
          </a:xfrm>
          <a:prstGeom prst="rect">
            <a:avLst/>
          </a:prstGeom>
          <a:ln>
            <a:noFill/>
          </a:ln>
        </p:spPr>
        <p:txBody>
          <a:bodyPr wrap="square">
            <a:spAutoFit/>
            <a:scene3d>
              <a:camera prst="orthographicFront"/>
              <a:lightRig rig="threePt" dir="t"/>
            </a:scene3d>
            <a:sp3d contourW="12700"/>
          </a:bodyPr>
          <a:lstStyle/>
          <a:p>
            <a:pPr lvl="0" algn="l">
              <a:buClrTx/>
              <a:buSzTx/>
              <a:buFontTx/>
              <a:defRPr/>
            </a:pPr>
            <a:r>
              <a:rPr lang="zh-CN" altLang="en-US" sz="2400">
                <a:solidFill>
                  <a:srgbClr val="000000">
                    <a:lumMod val="75000"/>
                    <a:lumOff val="25000"/>
                  </a:srgbClr>
                </a:solidFill>
                <a:latin typeface="微软雅黑" panose="020B0503020204020204" pitchFamily="34" charset="-122"/>
                <a:ea typeface="微软雅黑" panose="020B0503020204020204" pitchFamily="34" charset="-122"/>
                <a:cs typeface="+mn-ea"/>
                <a:sym typeface="zihun59hao-chuangcuhei" panose="00000500000000000000" pitchFamily="2" charset="-122"/>
              </a:rPr>
              <a:t>扁平化设计应用</a:t>
            </a:r>
          </a:p>
        </p:txBody>
      </p:sp>
      <p:sp>
        <p:nvSpPr>
          <p:cNvPr id="11" name="PA-矩形 14"/>
          <p:cNvSpPr/>
          <p:nvPr>
            <p:custDataLst>
              <p:tags r:id="rId4"/>
            </p:custDataLst>
          </p:nvPr>
        </p:nvSpPr>
        <p:spPr>
          <a:xfrm>
            <a:off x="7402195" y="3185160"/>
            <a:ext cx="3970655" cy="460375"/>
          </a:xfrm>
          <a:prstGeom prst="rect">
            <a:avLst/>
          </a:prstGeom>
          <a:ln>
            <a:noFill/>
          </a:ln>
        </p:spPr>
        <p:txBody>
          <a:bodyPr wrap="square">
            <a:spAutoFit/>
            <a:scene3d>
              <a:camera prst="orthographicFront"/>
              <a:lightRig rig="threePt" dir="t"/>
            </a:scene3d>
            <a:sp3d contourW="12700"/>
          </a:bodyPr>
          <a:lstStyle/>
          <a:p>
            <a:pPr lvl="0" algn="l">
              <a:buClrTx/>
              <a:buSzTx/>
              <a:buFontTx/>
              <a:defRPr/>
            </a:pPr>
            <a:r>
              <a:rPr lang="zh-CN" altLang="en-US" sz="2400">
                <a:solidFill>
                  <a:srgbClr val="000000">
                    <a:lumMod val="75000"/>
                    <a:lumOff val="25000"/>
                  </a:srgbClr>
                </a:solidFill>
                <a:latin typeface="微软雅黑" panose="020B0503020204020204" pitchFamily="34" charset="-122"/>
                <a:ea typeface="微软雅黑" panose="020B0503020204020204" pitchFamily="34" charset="-122"/>
                <a:cs typeface="+mn-ea"/>
                <a:sym typeface="zihun59hao-chuangcuhei" panose="00000500000000000000" pitchFamily="2" charset="-122"/>
              </a:rPr>
              <a:t>做多种颜色的渐变背景</a:t>
            </a:r>
          </a:p>
        </p:txBody>
      </p:sp>
      <p:pic>
        <p:nvPicPr>
          <p:cNvPr id="2" name="图片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16525" y="2067920"/>
            <a:ext cx="4992872" cy="3328581"/>
          </a:xfrm>
          <a:prstGeom prst="rect">
            <a:avLst/>
          </a:prstGeom>
          <a:blipFill>
            <a:blip r:embed="rId9"/>
            <a:srcRect/>
            <a:stretch>
              <a:fillRect l="-8732" r="-8732"/>
            </a:stretch>
          </a:blipFill>
          <a:ln>
            <a:noFill/>
          </a:ln>
        </p:spPr>
      </p:pic>
      <p:sp>
        <p:nvSpPr>
          <p:cNvPr id="17" name="椭圆 16"/>
          <p:cNvSpPr/>
          <p:nvPr/>
        </p:nvSpPr>
        <p:spPr>
          <a:xfrm>
            <a:off x="6448029" y="2133563"/>
            <a:ext cx="742099" cy="742099"/>
          </a:xfrm>
          <a:prstGeom prst="ellipse">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smtClean="0">
                <a:latin typeface="微软雅黑" panose="020B0503020204020204" pitchFamily="34" charset="-122"/>
                <a:ea typeface="微软雅黑" panose="020B0503020204020204" pitchFamily="34" charset="-122"/>
              </a:rPr>
              <a:t>01</a:t>
            </a:r>
            <a:endParaRPr lang="zh-CN" altLang="en-US" sz="2000" b="1">
              <a:latin typeface="微软雅黑" panose="020B0503020204020204" pitchFamily="34" charset="-122"/>
              <a:ea typeface="微软雅黑" panose="020B0503020204020204" pitchFamily="34" charset="-122"/>
            </a:endParaRPr>
          </a:p>
        </p:txBody>
      </p:sp>
      <p:sp>
        <p:nvSpPr>
          <p:cNvPr id="19" name="椭圆 18"/>
          <p:cNvSpPr/>
          <p:nvPr/>
        </p:nvSpPr>
        <p:spPr>
          <a:xfrm>
            <a:off x="6448029" y="3044488"/>
            <a:ext cx="742099" cy="742099"/>
          </a:xfrm>
          <a:prstGeom prst="ellipse">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smtClean="0">
                <a:latin typeface="微软雅黑" panose="020B0503020204020204" pitchFamily="34" charset="-122"/>
                <a:ea typeface="微软雅黑" panose="020B0503020204020204" pitchFamily="34" charset="-122"/>
              </a:rPr>
              <a:t>02</a:t>
            </a:r>
            <a:endParaRPr lang="zh-CN" altLang="en-US" sz="2000" b="1">
              <a:latin typeface="微软雅黑" panose="020B0503020204020204" pitchFamily="34" charset="-122"/>
              <a:ea typeface="微软雅黑" panose="020B0503020204020204" pitchFamily="34" charset="-122"/>
            </a:endParaRPr>
          </a:p>
        </p:txBody>
      </p:sp>
      <p:sp>
        <p:nvSpPr>
          <p:cNvPr id="6" name="PA-矩形 14"/>
          <p:cNvSpPr/>
          <p:nvPr>
            <p:custDataLst>
              <p:tags r:id="rId5"/>
            </p:custDataLst>
          </p:nvPr>
        </p:nvSpPr>
        <p:spPr>
          <a:xfrm>
            <a:off x="7422515" y="4119245"/>
            <a:ext cx="3970655" cy="460375"/>
          </a:xfrm>
          <a:prstGeom prst="rect">
            <a:avLst/>
          </a:prstGeom>
          <a:ln>
            <a:noFill/>
          </a:ln>
        </p:spPr>
        <p:txBody>
          <a:bodyPr wrap="square">
            <a:spAutoFit/>
            <a:scene3d>
              <a:camera prst="orthographicFront"/>
              <a:lightRig rig="threePt" dir="t"/>
            </a:scene3d>
            <a:sp3d contourW="12700"/>
          </a:bodyPr>
          <a:lstStyle/>
          <a:p>
            <a:pPr lvl="0" algn="l">
              <a:buClrTx/>
              <a:buSzTx/>
              <a:buFontTx/>
              <a:defRPr/>
            </a:pPr>
            <a:r>
              <a:rPr lang="zh-CN" altLang="en-US" sz="2400">
                <a:solidFill>
                  <a:srgbClr val="000000">
                    <a:lumMod val="75000"/>
                    <a:lumOff val="25000"/>
                  </a:srgbClr>
                </a:solidFill>
                <a:latin typeface="微软雅黑" panose="020B0503020204020204" pitchFamily="34" charset="-122"/>
                <a:ea typeface="微软雅黑" panose="020B0503020204020204" pitchFamily="34" charset="-122"/>
                <a:cs typeface="+mn-ea"/>
                <a:sym typeface="zihun59hao-chuangcuhei" panose="00000500000000000000" pitchFamily="2" charset="-122"/>
              </a:rPr>
              <a:t>透气鞋子主图设计</a:t>
            </a:r>
          </a:p>
        </p:txBody>
      </p:sp>
      <p:sp>
        <p:nvSpPr>
          <p:cNvPr id="7" name="椭圆 6"/>
          <p:cNvSpPr/>
          <p:nvPr/>
        </p:nvSpPr>
        <p:spPr>
          <a:xfrm>
            <a:off x="6468349" y="3979208"/>
            <a:ext cx="742099" cy="742099"/>
          </a:xfrm>
          <a:prstGeom prst="ellipse">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smtClean="0">
                <a:latin typeface="微软雅黑" panose="020B0503020204020204" pitchFamily="34" charset="-122"/>
                <a:ea typeface="微软雅黑" panose="020B0503020204020204" pitchFamily="34" charset="-122"/>
              </a:rPr>
              <a:t>03</a:t>
            </a:r>
            <a:endParaRPr lang="zh-CN" altLang="en-US" sz="2000" b="1">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par>
                                <p:cTn id="12" presetID="42" presetClass="path" presetSubtype="0" accel="50000" decel="50000" fill="hold" grpId="1" nodeType="withEffect">
                                  <p:stCondLst>
                                    <p:cond delay="0"/>
                                  </p:stCondLst>
                                  <p:childTnLst>
                                    <p:animMotion origin="layout" path="M 0.03555 -0.04583 L 2.08333E-7 0.00024 " pathEditMode="relative" rAng="0" ptsTypes="AA">
                                      <p:cBhvr>
                                        <p:cTn id="13" dur="1000" fill="hold"/>
                                        <p:tgtEl>
                                          <p:spTgt spid="5"/>
                                        </p:tgtEl>
                                        <p:attrNameLst>
                                          <p:attrName>ppt_x</p:attrName>
                                          <p:attrName>ppt_y</p:attrName>
                                        </p:attrNameLst>
                                      </p:cBhvr>
                                      <p:rCtr x="-1784" y="2292"/>
                                    </p:animMotion>
                                  </p:childTnLst>
                                </p:cTn>
                              </p:par>
                              <p:par>
                                <p:cTn id="14" presetID="10"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5" grpId="1"/>
      <p:bldP spid="9" grpId="0"/>
      <p:bldP spid="11" grpId="0"/>
      <p:bldP spid="17" grpId="0" bldLvl="0" animBg="1"/>
      <p:bldP spid="19" grpId="0" bldLvl="0" animBg="1"/>
      <p:bldP spid="6" grpId="0"/>
      <p:bldP spid="7"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6788150" y="285750"/>
            <a:ext cx="4891405" cy="583565"/>
          </a:xfrm>
          <a:prstGeom prst="rect">
            <a:avLst/>
          </a:prstGeom>
        </p:spPr>
        <p:txBody>
          <a:bodyPr wrap="square">
            <a:spAutoFit/>
          </a:bodyPr>
          <a:lstStyle/>
          <a:p>
            <a:pPr algn="r">
              <a:defRPr/>
            </a:pPr>
            <a:r>
              <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透气鞋子主图设计</a:t>
            </a:r>
          </a:p>
        </p:txBody>
      </p:sp>
      <p:grpSp>
        <p:nvGrpSpPr>
          <p:cNvPr id="28" name="组合 27"/>
          <p:cNvGrpSpPr/>
          <p:nvPr/>
        </p:nvGrpSpPr>
        <p:grpSpPr>
          <a:xfrm>
            <a:off x="243205" y="820420"/>
            <a:ext cx="5287645" cy="508000"/>
            <a:chOff x="1040598" y="2076831"/>
            <a:chExt cx="3981359"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040598" y="2153640"/>
              <a:ext cx="3981359" cy="398647"/>
            </a:xfrm>
            <a:prstGeom prst="rect">
              <a:avLst/>
            </a:prstGeom>
            <a:noFill/>
          </p:spPr>
          <p:txBody>
            <a:bodyPr wrap="square" rtlCol="0">
              <a:spAutoFit/>
            </a:bodyPr>
            <a:lstStyle/>
            <a:p>
              <a:pPr>
                <a:defRPr/>
              </a:pPr>
              <a:r>
                <a:rPr lang="zh-CN" altLang="en-US" sz="2000" b="1" smtClean="0">
                  <a:solidFill>
                    <a:schemeClr val="bg1"/>
                  </a:solidFill>
                  <a:latin typeface="微软雅黑" panose="020B0503020204020204" pitchFamily="34" charset="-122"/>
                  <a:ea typeface="微软雅黑" panose="020B0503020204020204" pitchFamily="34" charset="-122"/>
                </a:rPr>
                <a:t>一、一、</a:t>
              </a:r>
              <a:r>
                <a:rPr lang="zh-CN" altLang="en-US" sz="2000" b="1" smtClean="0">
                  <a:solidFill>
                    <a:schemeClr val="bg1"/>
                  </a:solidFill>
                  <a:latin typeface="微软雅黑" panose="020B0503020204020204" pitchFamily="34" charset="-122"/>
                  <a:ea typeface="微软雅黑" panose="020B0503020204020204" pitchFamily="34" charset="-122"/>
                  <a:sym typeface="zihun59hao-chuangcuhei" panose="00000500000000000000" pitchFamily="2" charset="-122"/>
                </a:rPr>
                <a:t>扁平化设计应用</a:t>
              </a:r>
              <a:endParaRPr lang="zh-CN" altLang="en-US" sz="2000" b="1" smtClean="0">
                <a:solidFill>
                  <a:schemeClr val="bg1"/>
                </a:solidFill>
                <a:latin typeface="微软雅黑" panose="020B0503020204020204" pitchFamily="34" charset="-122"/>
                <a:ea typeface="微软雅黑" panose="020B0503020204020204" pitchFamily="34" charset="-122"/>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 name="横卷形 1"/>
          <p:cNvSpPr/>
          <p:nvPr/>
        </p:nvSpPr>
        <p:spPr>
          <a:xfrm>
            <a:off x="1074420" y="1563370"/>
            <a:ext cx="2187575" cy="751840"/>
          </a:xfrm>
          <a:prstGeom prst="horizontalScroll">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60145" y="1744980"/>
            <a:ext cx="8361045" cy="706755"/>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000" b="1" dirty="0">
                <a:solidFill>
                  <a:schemeClr val="bg1"/>
                </a:solidFill>
                <a:latin typeface="微软雅黑" panose="020B0503020204020204" pitchFamily="34" charset="-122"/>
                <a:ea typeface="微软雅黑" panose="020B0503020204020204" pitchFamily="34" charset="-122"/>
                <a:sym typeface="+mn-ea"/>
              </a:rPr>
              <a:t>1、简介</a:t>
            </a:r>
            <a:endParaRPr lang="en-US" altLang="zh-CN" sz="2000" dirty="0" smtClean="0"/>
          </a:p>
          <a:p>
            <a:endParaRPr lang="en-US" altLang="zh-CN" sz="20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文本框 5"/>
          <p:cNvSpPr txBox="1"/>
          <p:nvPr/>
        </p:nvSpPr>
        <p:spPr>
          <a:xfrm>
            <a:off x="1075055" y="2600325"/>
            <a:ext cx="9940290" cy="2984500"/>
          </a:xfrm>
          <a:prstGeom prst="rect">
            <a:avLst/>
          </a:prstGeom>
          <a:noFill/>
        </p:spPr>
        <p:txBody>
          <a:bodyPr wrap="square" rtlCol="0" anchor="t">
            <a:spAutoFit/>
          </a:bodyPr>
          <a:lstStyle/>
          <a:p>
            <a:pPr marL="361950" marR="0" lvl="0" indent="-258445" algn="l" defTabSz="828040" rtl="0" eaLnBrk="1" fontAlgn="base" latinLnBrk="0" hangingPunct="1">
              <a:lnSpc>
                <a:spcPct val="150000"/>
              </a:lnSpc>
              <a:spcBef>
                <a:spcPct val="20000"/>
              </a:spcBef>
              <a:spcAft>
                <a:spcPct val="0"/>
              </a:spcAft>
              <a:buClrTx/>
              <a:buSzTx/>
              <a:buFontTx/>
              <a:buBlip>
                <a:blip r:embed="rId4"/>
              </a:buBlip>
              <a:defRPr/>
            </a:pPr>
            <a:r>
              <a:rPr lang="zh-CN" altLang="zh-CN" sz="2000" noProof="0" smtClean="0">
                <a:ln>
                  <a:noFill/>
                </a:ln>
                <a:effectLst/>
                <a:uLnTx/>
                <a:uFillTx/>
                <a:latin typeface="微软雅黑" panose="020B0503020204020204" pitchFamily="34" charset="-122"/>
                <a:ea typeface="微软雅黑" panose="020B0503020204020204" pitchFamily="34" charset="-122"/>
                <a:sym typeface="+mn-ea"/>
              </a:rPr>
              <a:t>扁平化设计（flag design）是指“零3D属性的设计”，它仅是二维空间的一种表现形式，即使用单纯的不加上任何三维效果的图形进行设计的风格。</a:t>
            </a:r>
          </a:p>
          <a:p>
            <a:pPr marL="361950" marR="0" lvl="0" indent="-258445" algn="l" defTabSz="828040" rtl="0" eaLnBrk="1" fontAlgn="base" latinLnBrk="0" hangingPunct="1">
              <a:lnSpc>
                <a:spcPct val="150000"/>
              </a:lnSpc>
              <a:spcBef>
                <a:spcPct val="20000"/>
              </a:spcBef>
              <a:spcAft>
                <a:spcPct val="0"/>
              </a:spcAft>
              <a:buClrTx/>
              <a:buSzTx/>
              <a:buFontTx/>
              <a:buBlip>
                <a:blip r:embed="rId4"/>
              </a:buBlip>
              <a:defRPr/>
            </a:pPr>
            <a:r>
              <a:rPr lang="zh-CN" altLang="zh-CN" sz="2000" noProof="0" smtClean="0">
                <a:ln>
                  <a:noFill/>
                </a:ln>
                <a:effectLst/>
                <a:uLnTx/>
                <a:uFillTx/>
                <a:latin typeface="微软雅黑" panose="020B0503020204020204" pitchFamily="34" charset="-122"/>
                <a:ea typeface="微软雅黑" panose="020B0503020204020204" pitchFamily="34" charset="-122"/>
                <a:sym typeface="+mn-ea"/>
              </a:rPr>
              <a:t> 扁平化设计是相对于拟物化设计而言，它简化了拟物化设计，指摒弃那些已经流行多年的高光阴影、渐变、浮雕等视觉效果，通过抽象、简化、符号化的设计来表现一种干净整洁、扁平的呈现方式，让整体界面的视觉效果变得更为统一干练。</a:t>
            </a:r>
            <a:endParaRPr lang="zh-CN" altLang="zh-CN" sz="2000" noProof="0" smtClean="0">
              <a:ln>
                <a:noFill/>
              </a:ln>
              <a:effectLst/>
              <a:uLnTx/>
              <a:uFillTx/>
              <a:latin typeface="微软雅黑" panose="020B0503020204020204" pitchFamily="34" charset="-122"/>
              <a:ea typeface="微软雅黑" panose="020B0503020204020204" pitchFamily="34" charset="-122"/>
            </a:endParaRPr>
          </a:p>
          <a:p>
            <a:pPr marL="103505" marR="0" lvl="0" indent="0" algn="l" defTabSz="828040" rtl="0" eaLnBrk="1" fontAlgn="base" latinLnBrk="0" hangingPunct="1">
              <a:lnSpc>
                <a:spcPct val="150000"/>
              </a:lnSpc>
              <a:spcBef>
                <a:spcPct val="20000"/>
              </a:spcBef>
              <a:spcAft>
                <a:spcPct val="0"/>
              </a:spcAft>
              <a:buClrTx/>
              <a:buSzTx/>
              <a:buFontTx/>
              <a:buNone/>
              <a:defRPr/>
            </a:pPr>
            <a:endParaRPr lang="zh-CN" altLang="en-US" sz="20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6788150" y="285750"/>
            <a:ext cx="4891405" cy="583565"/>
          </a:xfrm>
          <a:prstGeom prst="rect">
            <a:avLst/>
          </a:prstGeom>
        </p:spPr>
        <p:txBody>
          <a:bodyPr wrap="square">
            <a:spAutoFit/>
          </a:bodyPr>
          <a:lstStyle/>
          <a:p>
            <a:pPr algn="r">
              <a:defRPr/>
            </a:pPr>
            <a:r>
              <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透气鞋子主图设计</a:t>
            </a:r>
          </a:p>
        </p:txBody>
      </p:sp>
      <p:grpSp>
        <p:nvGrpSpPr>
          <p:cNvPr id="28" name="组合 27"/>
          <p:cNvGrpSpPr/>
          <p:nvPr/>
        </p:nvGrpSpPr>
        <p:grpSpPr>
          <a:xfrm>
            <a:off x="243205" y="820420"/>
            <a:ext cx="5287645" cy="508000"/>
            <a:chOff x="1040598" y="2076831"/>
            <a:chExt cx="3981359"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040598" y="2153640"/>
              <a:ext cx="3981359" cy="398647"/>
            </a:xfrm>
            <a:prstGeom prst="rect">
              <a:avLst/>
            </a:prstGeom>
            <a:noFill/>
          </p:spPr>
          <p:txBody>
            <a:bodyPr wrap="square" rtlCol="0">
              <a:spAutoFit/>
            </a:bodyPr>
            <a:lstStyle/>
            <a:p>
              <a:pPr>
                <a:defRPr/>
              </a:pPr>
              <a:r>
                <a:rPr lang="zh-CN" altLang="en-US" sz="2000" b="1" smtClean="0">
                  <a:solidFill>
                    <a:schemeClr val="bg1"/>
                  </a:solidFill>
                  <a:latin typeface="微软雅黑" panose="020B0503020204020204" pitchFamily="34" charset="-122"/>
                  <a:ea typeface="微软雅黑" panose="020B0503020204020204" pitchFamily="34" charset="-122"/>
                </a:rPr>
                <a:t>一、一、</a:t>
              </a:r>
              <a:r>
                <a:rPr lang="zh-CN" altLang="en-US" sz="2000" b="1" smtClean="0">
                  <a:solidFill>
                    <a:schemeClr val="bg1"/>
                  </a:solidFill>
                  <a:latin typeface="微软雅黑" panose="020B0503020204020204" pitchFamily="34" charset="-122"/>
                  <a:ea typeface="微软雅黑" panose="020B0503020204020204" pitchFamily="34" charset="-122"/>
                  <a:sym typeface="zihun59hao-chuangcuhei" panose="00000500000000000000" pitchFamily="2" charset="-122"/>
                </a:rPr>
                <a:t>扁平化设计应用</a:t>
              </a:r>
              <a:endParaRPr lang="zh-CN" altLang="en-US" sz="2000" b="1" smtClean="0">
                <a:solidFill>
                  <a:schemeClr val="bg1"/>
                </a:solidFill>
                <a:latin typeface="微软雅黑" panose="020B0503020204020204" pitchFamily="34" charset="-122"/>
                <a:ea typeface="微软雅黑" panose="020B0503020204020204" pitchFamily="34" charset="-122"/>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 name="横卷形 1"/>
          <p:cNvSpPr/>
          <p:nvPr/>
        </p:nvSpPr>
        <p:spPr>
          <a:xfrm>
            <a:off x="1074420" y="1563370"/>
            <a:ext cx="3551555" cy="751840"/>
          </a:xfrm>
          <a:prstGeom prst="horizontalScroll">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60145" y="1744980"/>
            <a:ext cx="8361045" cy="706755"/>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r>
              <a:rPr lang="en-US" altLang="zh-CN"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、扁平化设计的原则</a:t>
            </a:r>
            <a:endParaRPr lang="en-US" altLang="zh-CN" sz="2000" dirty="0" smtClean="0"/>
          </a:p>
          <a:p>
            <a:endParaRPr lang="en-US" altLang="zh-CN" sz="20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文本框 5"/>
          <p:cNvSpPr txBox="1"/>
          <p:nvPr/>
        </p:nvSpPr>
        <p:spPr>
          <a:xfrm>
            <a:off x="1075055" y="2600325"/>
            <a:ext cx="9940290" cy="2461260"/>
          </a:xfrm>
          <a:prstGeom prst="rect">
            <a:avLst/>
          </a:prstGeom>
          <a:noFill/>
        </p:spPr>
        <p:txBody>
          <a:bodyPr wrap="square" rtlCol="0" anchor="t">
            <a:spAutoFit/>
          </a:bodyPr>
          <a:lstStyle/>
          <a:p>
            <a:pPr marL="361950" marR="0" lvl="0" indent="-258445" algn="l" defTabSz="828040" rtl="0" eaLnBrk="1" fontAlgn="base" latinLnBrk="0" hangingPunct="1">
              <a:lnSpc>
                <a:spcPct val="150000"/>
              </a:lnSpc>
              <a:spcBef>
                <a:spcPct val="20000"/>
              </a:spcBef>
              <a:spcAft>
                <a:spcPct val="0"/>
              </a:spcAft>
              <a:buClrTx/>
              <a:buSzTx/>
              <a:buFontTx/>
              <a:buBlip>
                <a:blip r:embed="rId4"/>
              </a:buBlip>
              <a:defRPr/>
            </a:pPr>
            <a:r>
              <a:rPr lang="zh-CN" altLang="zh-CN" sz="2000" noProof="0" smtClean="0">
                <a:ln>
                  <a:noFill/>
                </a:ln>
                <a:effectLst/>
                <a:uLnTx/>
                <a:uFillTx/>
                <a:latin typeface="微软雅黑" panose="020B0503020204020204" pitchFamily="34" charset="-122"/>
                <a:ea typeface="微软雅黑" panose="020B0503020204020204" pitchFamily="34" charset="-122"/>
                <a:sym typeface="+mn-ea"/>
              </a:rPr>
              <a:t>以下将根据扁平化设计风格的特征分析扁平化设计应遵循的四个原则：</a:t>
            </a:r>
          </a:p>
          <a:p>
            <a:pPr marL="361950" marR="0" lvl="0" indent="-258445" algn="l" defTabSz="828040" rtl="0" eaLnBrk="1" fontAlgn="base" latinLnBrk="0" hangingPunct="1">
              <a:lnSpc>
                <a:spcPct val="150000"/>
              </a:lnSpc>
              <a:spcBef>
                <a:spcPct val="20000"/>
              </a:spcBef>
              <a:spcAft>
                <a:spcPct val="0"/>
              </a:spcAft>
              <a:buClrTx/>
              <a:buSzTx/>
              <a:buFontTx/>
              <a:buBlip>
                <a:blip r:embed="rId4"/>
              </a:buBlip>
              <a:defRPr/>
            </a:pPr>
            <a:r>
              <a:rPr lang="zh-CN" altLang="zh-CN" sz="2000" noProof="0" smtClean="0">
                <a:ln>
                  <a:noFill/>
                </a:ln>
                <a:effectLst/>
                <a:uLnTx/>
                <a:uFillTx/>
                <a:latin typeface="微软雅黑" panose="020B0503020204020204" pitchFamily="34" charset="-122"/>
                <a:ea typeface="微软雅黑" panose="020B0503020204020204" pitchFamily="34" charset="-122"/>
                <a:sym typeface="+mn-ea"/>
              </a:rPr>
              <a:t>（1）删去添加效果。</a:t>
            </a:r>
            <a:endParaRPr lang="zh-CN" altLang="zh-CN" sz="2000" noProof="0" smtClean="0">
              <a:ln>
                <a:noFill/>
              </a:ln>
              <a:effectLst/>
              <a:uLnTx/>
              <a:uFillTx/>
              <a:latin typeface="微软雅黑" panose="020B0503020204020204" pitchFamily="34" charset="-122"/>
              <a:ea typeface="微软雅黑" panose="020B0503020204020204" pitchFamily="34" charset="-122"/>
            </a:endParaRPr>
          </a:p>
          <a:p>
            <a:pPr>
              <a:lnSpc>
                <a:spcPct val="150000"/>
              </a:lnSpc>
            </a:pPr>
            <a:r>
              <a:rPr lang="zh-CN" altLang="zh-CN" sz="2000" noProof="0" smtClean="0">
                <a:ln>
                  <a:noFill/>
                </a:ln>
                <a:effectLst/>
                <a:uLnTx/>
                <a:uFillTx/>
                <a:latin typeface="微软雅黑" panose="020B0503020204020204" pitchFamily="34" charset="-122"/>
                <a:ea typeface="微软雅黑" panose="020B0503020204020204" pitchFamily="34" charset="-122"/>
                <a:sym typeface="+mn-ea"/>
              </a:rPr>
              <a:t>       使用二维效果，把具象图形概括化处理，不添加多余的拟物化特效（如阴影，斜面或其他增加深度的工具），达到设计中的每个元素都很清晰，没有冗余的信息的目的，使用户能够轻松理解设计的目的。</a:t>
            </a:r>
            <a:endParaRPr lang="zh-CN" altLang="zh-CN" sz="2000" noProof="0" smtClean="0">
              <a:ln>
                <a:noFill/>
              </a:ln>
              <a:solidFill>
                <a:schemeClr val="tx1"/>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6788150" y="285750"/>
            <a:ext cx="4891405" cy="583565"/>
          </a:xfrm>
          <a:prstGeom prst="rect">
            <a:avLst/>
          </a:prstGeom>
        </p:spPr>
        <p:txBody>
          <a:bodyPr wrap="square">
            <a:spAutoFit/>
          </a:bodyPr>
          <a:lstStyle/>
          <a:p>
            <a:pPr algn="r">
              <a:defRPr/>
            </a:pPr>
            <a:r>
              <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透气鞋子主图设计</a:t>
            </a:r>
          </a:p>
        </p:txBody>
      </p:sp>
      <p:grpSp>
        <p:nvGrpSpPr>
          <p:cNvPr id="28" name="组合 27"/>
          <p:cNvGrpSpPr/>
          <p:nvPr/>
        </p:nvGrpSpPr>
        <p:grpSpPr>
          <a:xfrm>
            <a:off x="243205" y="820420"/>
            <a:ext cx="5287645" cy="508000"/>
            <a:chOff x="1040598" y="2076831"/>
            <a:chExt cx="3981359"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040598" y="2153640"/>
              <a:ext cx="3981359" cy="398647"/>
            </a:xfrm>
            <a:prstGeom prst="rect">
              <a:avLst/>
            </a:prstGeom>
            <a:noFill/>
          </p:spPr>
          <p:txBody>
            <a:bodyPr wrap="square" rtlCol="0">
              <a:spAutoFit/>
            </a:bodyPr>
            <a:lstStyle/>
            <a:p>
              <a:pPr>
                <a:defRPr/>
              </a:pPr>
              <a:r>
                <a:rPr lang="zh-CN" altLang="en-US" sz="2000" b="1" smtClean="0">
                  <a:solidFill>
                    <a:schemeClr val="bg1"/>
                  </a:solidFill>
                  <a:latin typeface="微软雅黑" panose="020B0503020204020204" pitchFamily="34" charset="-122"/>
                  <a:ea typeface="微软雅黑" panose="020B0503020204020204" pitchFamily="34" charset="-122"/>
                </a:rPr>
                <a:t>一、一、</a:t>
              </a:r>
              <a:r>
                <a:rPr lang="zh-CN" altLang="en-US" sz="2000" b="1" smtClean="0">
                  <a:solidFill>
                    <a:schemeClr val="bg1"/>
                  </a:solidFill>
                  <a:latin typeface="微软雅黑" panose="020B0503020204020204" pitchFamily="34" charset="-122"/>
                  <a:ea typeface="微软雅黑" panose="020B0503020204020204" pitchFamily="34" charset="-122"/>
                  <a:sym typeface="zihun59hao-chuangcuhei" panose="00000500000000000000" pitchFamily="2" charset="-122"/>
                </a:rPr>
                <a:t>扁平化设计应用</a:t>
              </a:r>
              <a:endParaRPr lang="zh-CN" altLang="en-US" sz="2000" b="1" smtClean="0">
                <a:solidFill>
                  <a:schemeClr val="bg1"/>
                </a:solidFill>
                <a:latin typeface="微软雅黑" panose="020B0503020204020204" pitchFamily="34" charset="-122"/>
                <a:ea typeface="微软雅黑" panose="020B0503020204020204" pitchFamily="34" charset="-122"/>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 name="横卷形 1"/>
          <p:cNvSpPr/>
          <p:nvPr/>
        </p:nvSpPr>
        <p:spPr>
          <a:xfrm>
            <a:off x="1074420" y="1563370"/>
            <a:ext cx="3551555" cy="751840"/>
          </a:xfrm>
          <a:prstGeom prst="horizontalScroll">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60145" y="1744980"/>
            <a:ext cx="8361045" cy="706755"/>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r>
              <a:rPr lang="en-US" altLang="zh-CN"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、扁平化设计的原则</a:t>
            </a:r>
            <a:endParaRPr lang="en-US" altLang="zh-CN" sz="2000" dirty="0" smtClean="0"/>
          </a:p>
          <a:p>
            <a:endParaRPr lang="en-US" altLang="zh-CN" sz="20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文本框 5"/>
          <p:cNvSpPr txBox="1"/>
          <p:nvPr/>
        </p:nvSpPr>
        <p:spPr>
          <a:xfrm>
            <a:off x="1075055" y="2600325"/>
            <a:ext cx="10383520" cy="2861310"/>
          </a:xfrm>
          <a:prstGeom prst="rect">
            <a:avLst/>
          </a:prstGeom>
          <a:noFill/>
        </p:spPr>
        <p:txBody>
          <a:bodyPr wrap="square" rtlCol="0" anchor="t">
            <a:spAutoFit/>
          </a:bodyPr>
          <a:lstStyle/>
          <a:p>
            <a:pPr>
              <a:lnSpc>
                <a:spcPct val="150000"/>
              </a:lnSpc>
            </a:pPr>
            <a:r>
              <a:rPr lang="zh-CN" altLang="zh-CN" sz="2000" noProof="0" smtClean="0">
                <a:ln>
                  <a:noFill/>
                </a:ln>
                <a:effectLst/>
                <a:uLnTx/>
                <a:uFillTx/>
                <a:latin typeface="微软雅黑" panose="020B0503020204020204" pitchFamily="34" charset="-122"/>
                <a:ea typeface="微软雅黑" panose="020B0503020204020204" pitchFamily="34" charset="-122"/>
                <a:sym typeface="+mn-ea"/>
              </a:rPr>
              <a:t>（2）关注色彩</a:t>
            </a:r>
            <a:endParaRPr lang="zh-CN" altLang="zh-CN" sz="2000" noProof="0" smtClean="0">
              <a:ln>
                <a:noFill/>
              </a:ln>
              <a:effectLst/>
              <a:uLnTx/>
              <a:uFillTx/>
              <a:latin typeface="微软雅黑" panose="020B0503020204020204" pitchFamily="34" charset="-122"/>
              <a:ea typeface="微软雅黑" panose="020B0503020204020204" pitchFamily="34" charset="-122"/>
            </a:endParaRPr>
          </a:p>
          <a:p>
            <a:pPr>
              <a:lnSpc>
                <a:spcPct val="150000"/>
              </a:lnSpc>
            </a:pPr>
            <a:r>
              <a:rPr lang="zh-CN" altLang="zh-CN" sz="2000" noProof="0" smtClean="0">
                <a:ln>
                  <a:noFill/>
                </a:ln>
                <a:effectLst/>
                <a:uLnTx/>
                <a:uFillTx/>
                <a:latin typeface="微软雅黑" panose="020B0503020204020204" pitchFamily="34" charset="-122"/>
                <a:ea typeface="微软雅黑" panose="020B0503020204020204" pitchFamily="34" charset="-122"/>
                <a:sym typeface="+mn-ea"/>
              </a:rPr>
              <a:t>         扁平化设计的颜色搭配通常选用多种明亮色彩，并把色彩进行多种组合。原因包括：</a:t>
            </a:r>
            <a:endParaRPr lang="zh-CN" altLang="zh-CN" sz="2000" noProof="0" smtClean="0">
              <a:ln>
                <a:noFill/>
              </a:ln>
              <a:effectLst/>
              <a:uLnTx/>
              <a:uFillTx/>
              <a:latin typeface="微软雅黑" panose="020B0503020204020204" pitchFamily="34" charset="-122"/>
              <a:ea typeface="微软雅黑" panose="020B0503020204020204" pitchFamily="34" charset="-122"/>
            </a:endParaRPr>
          </a:p>
          <a:p>
            <a:pPr indent="457200">
              <a:lnSpc>
                <a:spcPct val="150000"/>
              </a:lnSpc>
            </a:pPr>
            <a:r>
              <a:rPr lang="zh-CN" altLang="zh-CN" sz="2000" noProof="0" smtClean="0">
                <a:ln>
                  <a:noFill/>
                </a:ln>
                <a:effectLst/>
                <a:uLnTx/>
                <a:uFillTx/>
                <a:latin typeface="微软雅黑" panose="020B0503020204020204" pitchFamily="34" charset="-122"/>
                <a:ea typeface="微软雅黑" panose="020B0503020204020204" pitchFamily="34" charset="-122"/>
                <a:sym typeface="+mn-ea"/>
              </a:rPr>
              <a:t>第一，选用明亮的颜色吸引用户的注意力；</a:t>
            </a:r>
            <a:endParaRPr lang="zh-CN" altLang="zh-CN" sz="2000" noProof="0" smtClean="0">
              <a:ln>
                <a:noFill/>
              </a:ln>
              <a:effectLst/>
              <a:uLnTx/>
              <a:uFillTx/>
              <a:latin typeface="微软雅黑" panose="020B0503020204020204" pitchFamily="34" charset="-122"/>
              <a:ea typeface="微软雅黑" panose="020B0503020204020204" pitchFamily="34" charset="-122"/>
            </a:endParaRPr>
          </a:p>
          <a:p>
            <a:pPr indent="457200">
              <a:lnSpc>
                <a:spcPct val="150000"/>
              </a:lnSpc>
            </a:pPr>
            <a:r>
              <a:rPr lang="zh-CN" altLang="zh-CN" sz="2000" noProof="0" smtClean="0">
                <a:ln>
                  <a:noFill/>
                </a:ln>
                <a:effectLst/>
                <a:uLnTx/>
                <a:uFillTx/>
                <a:latin typeface="微软雅黑" panose="020B0503020204020204" pitchFamily="34" charset="-122"/>
                <a:ea typeface="微软雅黑" panose="020B0503020204020204" pitchFamily="34" charset="-122"/>
                <a:sym typeface="+mn-ea"/>
              </a:rPr>
              <a:t>第二，使用容易产生视觉舒适感的复古色彩（例如浅橙色、黄色、紫色、绿色和蓝色等）；</a:t>
            </a:r>
            <a:endParaRPr lang="zh-CN" altLang="zh-CN" sz="2000" noProof="0" smtClean="0">
              <a:ln>
                <a:noFill/>
              </a:ln>
              <a:effectLst/>
              <a:uLnTx/>
              <a:uFillTx/>
              <a:latin typeface="微软雅黑" panose="020B0503020204020204" pitchFamily="34" charset="-122"/>
              <a:ea typeface="微软雅黑" panose="020B0503020204020204" pitchFamily="34" charset="-122"/>
            </a:endParaRPr>
          </a:p>
          <a:p>
            <a:pPr indent="457200">
              <a:lnSpc>
                <a:spcPct val="150000"/>
              </a:lnSpc>
            </a:pPr>
            <a:r>
              <a:rPr lang="zh-CN" altLang="zh-CN" sz="2000" noProof="0" smtClean="0">
                <a:ln>
                  <a:noFill/>
                </a:ln>
                <a:effectLst/>
                <a:uLnTx/>
                <a:uFillTx/>
                <a:latin typeface="微软雅黑" panose="020B0503020204020204" pitchFamily="34" charset="-122"/>
                <a:ea typeface="微软雅黑" panose="020B0503020204020204" pitchFamily="34" charset="-122"/>
                <a:sym typeface="+mn-ea"/>
              </a:rPr>
              <a:t>第三，采用单一色，利用黑色和白色这样的单一颜色来创造新的色调。</a:t>
            </a:r>
            <a:endParaRPr lang="zh-CN" altLang="zh-CN" sz="2000" noProof="0" smtClean="0">
              <a:ln>
                <a:noFill/>
              </a:ln>
              <a:solidFill>
                <a:schemeClr val="tx1"/>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6788150" y="285750"/>
            <a:ext cx="4891405" cy="583565"/>
          </a:xfrm>
          <a:prstGeom prst="rect">
            <a:avLst/>
          </a:prstGeom>
        </p:spPr>
        <p:txBody>
          <a:bodyPr wrap="square">
            <a:spAutoFit/>
          </a:bodyPr>
          <a:lstStyle/>
          <a:p>
            <a:pPr algn="r">
              <a:defRPr/>
            </a:pPr>
            <a:r>
              <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透气鞋子主图设计</a:t>
            </a:r>
          </a:p>
        </p:txBody>
      </p:sp>
      <p:grpSp>
        <p:nvGrpSpPr>
          <p:cNvPr id="28" name="组合 27"/>
          <p:cNvGrpSpPr/>
          <p:nvPr/>
        </p:nvGrpSpPr>
        <p:grpSpPr>
          <a:xfrm>
            <a:off x="243205" y="820420"/>
            <a:ext cx="5287645" cy="508000"/>
            <a:chOff x="1040598" y="2076831"/>
            <a:chExt cx="3981359"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040598" y="2153640"/>
              <a:ext cx="3981359" cy="398647"/>
            </a:xfrm>
            <a:prstGeom prst="rect">
              <a:avLst/>
            </a:prstGeom>
            <a:noFill/>
          </p:spPr>
          <p:txBody>
            <a:bodyPr wrap="square" rtlCol="0">
              <a:spAutoFit/>
            </a:bodyPr>
            <a:lstStyle/>
            <a:p>
              <a:pPr>
                <a:defRPr/>
              </a:pPr>
              <a:r>
                <a:rPr lang="zh-CN" altLang="en-US" sz="2000" b="1" smtClean="0">
                  <a:solidFill>
                    <a:schemeClr val="bg1"/>
                  </a:solidFill>
                  <a:latin typeface="微软雅黑" panose="020B0503020204020204" pitchFamily="34" charset="-122"/>
                  <a:ea typeface="微软雅黑" panose="020B0503020204020204" pitchFamily="34" charset="-122"/>
                </a:rPr>
                <a:t>一、一、</a:t>
              </a:r>
              <a:r>
                <a:rPr lang="zh-CN" altLang="en-US" sz="2000" b="1" smtClean="0">
                  <a:solidFill>
                    <a:schemeClr val="bg1"/>
                  </a:solidFill>
                  <a:latin typeface="微软雅黑" panose="020B0503020204020204" pitchFamily="34" charset="-122"/>
                  <a:ea typeface="微软雅黑" panose="020B0503020204020204" pitchFamily="34" charset="-122"/>
                  <a:sym typeface="zihun59hao-chuangcuhei" panose="00000500000000000000" pitchFamily="2" charset="-122"/>
                </a:rPr>
                <a:t>扁平化设计应用</a:t>
              </a:r>
              <a:endParaRPr lang="zh-CN" altLang="en-US" sz="2000" b="1" smtClean="0">
                <a:solidFill>
                  <a:schemeClr val="bg1"/>
                </a:solidFill>
                <a:latin typeface="微软雅黑" panose="020B0503020204020204" pitchFamily="34" charset="-122"/>
                <a:ea typeface="微软雅黑" panose="020B0503020204020204" pitchFamily="34" charset="-122"/>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 name="横卷形 1"/>
          <p:cNvSpPr/>
          <p:nvPr/>
        </p:nvSpPr>
        <p:spPr>
          <a:xfrm>
            <a:off x="1074420" y="1563370"/>
            <a:ext cx="3551555" cy="751840"/>
          </a:xfrm>
          <a:prstGeom prst="horizontalScroll">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60145" y="1744980"/>
            <a:ext cx="8361045" cy="706755"/>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r>
              <a:rPr lang="en-US" altLang="zh-CN"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、扁平化设计的原则</a:t>
            </a:r>
            <a:endParaRPr lang="en-US" altLang="zh-CN" sz="2000" dirty="0" smtClean="0"/>
          </a:p>
          <a:p>
            <a:endParaRPr lang="en-US" altLang="zh-CN" sz="20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1074420" y="2451735"/>
            <a:ext cx="10424795" cy="1476375"/>
          </a:xfrm>
          <a:prstGeom prst="rect">
            <a:avLst/>
          </a:prstGeom>
        </p:spPr>
        <p:txBody>
          <a:bodyPr wrap="square">
            <a:spAutoFit/>
          </a:bodyPr>
          <a:lstStyle/>
          <a:p>
            <a:pPr>
              <a:lnSpc>
                <a:spcPct val="150000"/>
              </a:lnSpc>
            </a:pPr>
            <a:r>
              <a:rPr lang="zh-CN" altLang="zh-CN" sz="2000" noProof="0" smtClean="0">
                <a:ln>
                  <a:noFill/>
                </a:ln>
                <a:effectLst/>
                <a:uLnTx/>
                <a:uFillTx/>
                <a:latin typeface="微软雅黑" panose="020B0503020204020204" pitchFamily="34" charset="-122"/>
                <a:ea typeface="微软雅黑" panose="020B0503020204020204" pitchFamily="34" charset="-122"/>
              </a:rPr>
              <a:t>（3）采用简洁元素</a:t>
            </a:r>
          </a:p>
          <a:p>
            <a:pPr>
              <a:lnSpc>
                <a:spcPct val="150000"/>
              </a:lnSpc>
            </a:pPr>
            <a:r>
              <a:rPr lang="zh-CN" altLang="zh-CN" sz="2000" noProof="0" smtClean="0">
                <a:ln>
                  <a:noFill/>
                </a:ln>
                <a:effectLst/>
                <a:uLnTx/>
                <a:uFillTx/>
                <a:latin typeface="微软雅黑" panose="020B0503020204020204" pitchFamily="34" charset="-122"/>
                <a:ea typeface="微软雅黑" panose="020B0503020204020204" pitchFamily="34" charset="-122"/>
              </a:rPr>
              <a:t>    扁平化设计的设计元素应该保持造型简单，比如图标应该使用矩形、圆形或者是方形等简单形状，尽可能使设计元素对于用户而言是直观易懂的。</a:t>
            </a:r>
            <a:endParaRPr lang="zh-CN" altLang="zh-CN" sz="2000" b="0" i="0" noProof="0" smtClean="0">
              <a:ln>
                <a:noFill/>
              </a:ln>
              <a:effectLst/>
              <a:uLnTx/>
              <a:uFillTx/>
              <a:latin typeface="微软雅黑" panose="020B0503020204020204" pitchFamily="34" charset="-122"/>
              <a:ea typeface="微软雅黑" panose="020B0503020204020204" pitchFamily="34" charset="-122"/>
            </a:endParaRPr>
          </a:p>
        </p:txBody>
      </p:sp>
      <p:sp>
        <p:nvSpPr>
          <p:cNvPr id="5" name="矩形 4"/>
          <p:cNvSpPr/>
          <p:nvPr/>
        </p:nvSpPr>
        <p:spPr>
          <a:xfrm>
            <a:off x="1068705" y="3888105"/>
            <a:ext cx="10217785" cy="1476375"/>
          </a:xfrm>
          <a:prstGeom prst="rect">
            <a:avLst/>
          </a:prstGeom>
        </p:spPr>
        <p:txBody>
          <a:bodyPr wrap="square">
            <a:spAutoFit/>
          </a:bodyPr>
          <a:lstStyle/>
          <a:p>
            <a:pPr>
              <a:lnSpc>
                <a:spcPct val="150000"/>
              </a:lnSpc>
            </a:pPr>
            <a:r>
              <a:rPr lang="zh-CN" altLang="zh-CN" sz="2000" noProof="0" smtClean="0">
                <a:ln>
                  <a:noFill/>
                </a:ln>
                <a:effectLst/>
                <a:uLnTx/>
                <a:uFillTx/>
                <a:latin typeface="微软雅黑" panose="020B0503020204020204" pitchFamily="34" charset="-122"/>
                <a:ea typeface="微软雅黑" panose="020B0503020204020204" pitchFamily="34" charset="-122"/>
              </a:rPr>
              <a:t>（4）注重排版</a:t>
            </a:r>
          </a:p>
          <a:p>
            <a:pPr>
              <a:lnSpc>
                <a:spcPct val="150000"/>
              </a:lnSpc>
            </a:pPr>
            <a:r>
              <a:rPr lang="zh-CN" altLang="zh-CN" sz="2000" noProof="0" smtClean="0">
                <a:ln>
                  <a:noFill/>
                </a:ln>
                <a:effectLst/>
                <a:uLnTx/>
                <a:uFillTx/>
                <a:latin typeface="微软雅黑" panose="020B0503020204020204" pitchFamily="34" charset="-122"/>
                <a:ea typeface="微软雅黑" panose="020B0503020204020204" pitchFamily="34" charset="-122"/>
              </a:rPr>
              <a:t>    因为扁平化设计中要求元素简洁，因此排版至关重要。设计中要保证信息层级主次清晰，通过浅显易见的层级结构增加产品的易用性和交互性，第一时间抓住用户的注意力。</a:t>
            </a:r>
            <a:endParaRPr lang="zh-CN" altLang="zh-CN" sz="2000" b="0" i="0" noProof="0" smtClean="0">
              <a:ln>
                <a:noFill/>
              </a:ln>
              <a:effectLst/>
              <a:uLnTx/>
              <a:uFillTx/>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6788150" y="285750"/>
            <a:ext cx="4891405" cy="583565"/>
          </a:xfrm>
          <a:prstGeom prst="rect">
            <a:avLst/>
          </a:prstGeom>
        </p:spPr>
        <p:txBody>
          <a:bodyPr wrap="square">
            <a:spAutoFit/>
          </a:bodyPr>
          <a:lstStyle/>
          <a:p>
            <a:pPr algn="r">
              <a:defRPr/>
            </a:pPr>
            <a:r>
              <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透气鞋子主图设计</a:t>
            </a:r>
          </a:p>
        </p:txBody>
      </p:sp>
      <p:grpSp>
        <p:nvGrpSpPr>
          <p:cNvPr id="28" name="组合 27"/>
          <p:cNvGrpSpPr/>
          <p:nvPr/>
        </p:nvGrpSpPr>
        <p:grpSpPr>
          <a:xfrm>
            <a:off x="560067" y="820420"/>
            <a:ext cx="7680325" cy="508000"/>
            <a:chOff x="1204854" y="2076831"/>
            <a:chExt cx="3981359"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204854" y="2131422"/>
              <a:ext cx="3981359" cy="398647"/>
            </a:xfrm>
            <a:prstGeom prst="rect">
              <a:avLst/>
            </a:prstGeom>
            <a:noFill/>
          </p:spPr>
          <p:txBody>
            <a:bodyPr wrap="square" rtlCol="0">
              <a:spAutoFit/>
            </a:bodyPr>
            <a:lstStyle/>
            <a:p>
              <a:pPr>
                <a:defRPr/>
              </a:pPr>
              <a:r>
                <a:rPr lang="zh-CN" altLang="en-US" sz="2000" b="1" smtClean="0">
                  <a:solidFill>
                    <a:schemeClr val="bg1"/>
                  </a:solidFill>
                  <a:latin typeface="微软雅黑" panose="020B0503020204020204" pitchFamily="34" charset="-122"/>
                  <a:ea typeface="微软雅黑" panose="020B0503020204020204" pitchFamily="34" charset="-122"/>
                </a:rPr>
                <a:t>一、二、做多种颜色的渐变背景</a:t>
              </a: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 name="横卷形 1"/>
          <p:cNvSpPr/>
          <p:nvPr/>
        </p:nvSpPr>
        <p:spPr>
          <a:xfrm>
            <a:off x="1074420" y="1563370"/>
            <a:ext cx="3551555" cy="751840"/>
          </a:xfrm>
          <a:prstGeom prst="horizontalScroll">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60145" y="1744980"/>
            <a:ext cx="8361045" cy="706755"/>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r>
              <a:rPr lang="en-US" altLang="zh-CN"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、渐变工具简介</a:t>
            </a:r>
            <a:endParaRPr lang="en-US" altLang="zh-CN" sz="2000" dirty="0" smtClean="0"/>
          </a:p>
          <a:p>
            <a:endParaRPr lang="en-US" altLang="zh-CN" sz="20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1074420" y="2451735"/>
            <a:ext cx="10424795" cy="2399665"/>
          </a:xfrm>
          <a:prstGeom prst="rect">
            <a:avLst/>
          </a:prstGeom>
        </p:spPr>
        <p:txBody>
          <a:bodyPr wrap="square">
            <a:spAutoFit/>
          </a:bodyPr>
          <a:lstStyle/>
          <a:p>
            <a:pPr lvl="0" algn="l">
              <a:lnSpc>
                <a:spcPct val="150000"/>
              </a:lnSpc>
              <a:buClrTx/>
              <a:buSzTx/>
              <a:buFontTx/>
            </a:pPr>
            <a:r>
              <a:rPr lang="en-US" altLang="zh-CN" sz="2000" noProof="0" smtClean="0">
                <a:ln>
                  <a:noFill/>
                </a:ln>
                <a:effectLst/>
                <a:uLnTx/>
                <a:uFillTx/>
                <a:latin typeface="微软雅黑" panose="020B0503020204020204" pitchFamily="34" charset="-122"/>
                <a:ea typeface="微软雅黑" panose="020B0503020204020204" pitchFamily="34" charset="-122"/>
                <a:sym typeface="+mn-ea"/>
              </a:rPr>
              <a:t>       </a:t>
            </a:r>
            <a:r>
              <a:rPr lang="zh-CN" altLang="zh-CN" sz="2000" noProof="0" smtClean="0">
                <a:ln>
                  <a:noFill/>
                </a:ln>
                <a:effectLst/>
                <a:uLnTx/>
                <a:uFillTx/>
                <a:latin typeface="微软雅黑" panose="020B0503020204020204" pitchFamily="34" charset="-122"/>
                <a:ea typeface="微软雅黑" panose="020B0503020204020204" pitchFamily="34" charset="-122"/>
                <a:sym typeface="+mn-ea"/>
              </a:rPr>
              <a:t>渐变工具是一种特殊的颜色填充工具，快捷键是G。 </a:t>
            </a:r>
          </a:p>
          <a:p>
            <a:pPr lvl="0" algn="l">
              <a:lnSpc>
                <a:spcPct val="150000"/>
              </a:lnSpc>
              <a:buClrTx/>
              <a:buSzTx/>
              <a:buFontTx/>
            </a:pPr>
            <a:r>
              <a:rPr lang="zh-CN" altLang="zh-CN" sz="2000" noProof="0" smtClean="0">
                <a:ln>
                  <a:noFill/>
                </a:ln>
                <a:effectLst/>
                <a:uLnTx/>
                <a:uFillTx/>
                <a:latin typeface="微软雅黑" panose="020B0503020204020204" pitchFamily="34" charset="-122"/>
                <a:ea typeface="微软雅黑" panose="020B0503020204020204" pitchFamily="34" charset="-122"/>
                <a:sym typeface="+mn-ea"/>
              </a:rPr>
              <a:t>    </a:t>
            </a:r>
            <a:r>
              <a:rPr lang="en-US" altLang="zh-CN" sz="2000" noProof="0" smtClean="0">
                <a:ln>
                  <a:noFill/>
                </a:ln>
                <a:effectLst/>
                <a:uLnTx/>
                <a:uFillTx/>
                <a:latin typeface="微软雅黑" panose="020B0503020204020204" pitchFamily="34" charset="-122"/>
                <a:ea typeface="微软雅黑" panose="020B0503020204020204" pitchFamily="34" charset="-122"/>
                <a:sym typeface="+mn-ea"/>
              </a:rPr>
              <a:t>   </a:t>
            </a:r>
            <a:r>
              <a:rPr lang="zh-CN" altLang="zh-CN" sz="2000" noProof="0" smtClean="0">
                <a:ln>
                  <a:noFill/>
                </a:ln>
                <a:effectLst/>
                <a:uLnTx/>
                <a:uFillTx/>
                <a:latin typeface="微软雅黑" panose="020B0503020204020204" pitchFamily="34" charset="-122"/>
                <a:ea typeface="微软雅黑" panose="020B0503020204020204" pitchFamily="34" charset="-122"/>
                <a:sym typeface="+mn-ea"/>
              </a:rPr>
              <a:t>渐变工具的用法是按住鼠标点线拖拽，就可以生成对应的渐变。它不仅是可以填充图案，还可以用来填充图层蒙版和通道。</a:t>
            </a:r>
          </a:p>
          <a:p>
            <a:pPr lvl="0" algn="l">
              <a:lnSpc>
                <a:spcPct val="150000"/>
              </a:lnSpc>
              <a:buClrTx/>
              <a:buSzTx/>
              <a:buFontTx/>
            </a:pPr>
            <a:r>
              <a:rPr lang="zh-CN" altLang="zh-CN" sz="2000" noProof="0" smtClean="0">
                <a:ln>
                  <a:noFill/>
                </a:ln>
                <a:effectLst/>
                <a:uLnTx/>
                <a:uFillTx/>
                <a:latin typeface="微软雅黑" panose="020B0503020204020204" pitchFamily="34" charset="-122"/>
                <a:ea typeface="微软雅黑" panose="020B0503020204020204" pitchFamily="34" charset="-122"/>
                <a:sym typeface="+mn-ea"/>
              </a:rPr>
              <a:t>    </a:t>
            </a:r>
            <a:r>
              <a:rPr lang="en-US" altLang="zh-CN" sz="2000" noProof="0" smtClean="0">
                <a:ln>
                  <a:noFill/>
                </a:ln>
                <a:effectLst/>
                <a:uLnTx/>
                <a:uFillTx/>
                <a:latin typeface="微软雅黑" panose="020B0503020204020204" pitchFamily="34" charset="-122"/>
                <a:ea typeface="微软雅黑" panose="020B0503020204020204" pitchFamily="34" charset="-122"/>
                <a:sym typeface="+mn-ea"/>
              </a:rPr>
              <a:t>   </a:t>
            </a:r>
            <a:r>
              <a:rPr lang="zh-CN" altLang="zh-CN" sz="2000" noProof="0" smtClean="0">
                <a:ln>
                  <a:noFill/>
                </a:ln>
                <a:effectLst/>
                <a:uLnTx/>
                <a:uFillTx/>
                <a:latin typeface="微软雅黑" panose="020B0503020204020204" pitchFamily="34" charset="-122"/>
                <a:ea typeface="微软雅黑" panose="020B0503020204020204" pitchFamily="34" charset="-122"/>
                <a:sym typeface="+mn-ea"/>
              </a:rPr>
              <a:t>渐变分为5种，从左到右分别是线性渐变，径向渐变，角度渐变，对称渐变，菱形渐变。如下图所示：</a:t>
            </a:r>
          </a:p>
        </p:txBody>
      </p:sp>
      <p:pic>
        <p:nvPicPr>
          <p:cNvPr id="6" name="图片 5"/>
          <p:cNvPicPr>
            <a:picLocks noChangeAspect="1"/>
          </p:cNvPicPr>
          <p:nvPr/>
        </p:nvPicPr>
        <p:blipFill>
          <a:blip r:embed="rId4"/>
          <a:stretch>
            <a:fillRect/>
          </a:stretch>
        </p:blipFill>
        <p:spPr>
          <a:xfrm>
            <a:off x="924533" y="4919448"/>
            <a:ext cx="10662808" cy="1193698"/>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6788150" y="285750"/>
            <a:ext cx="4891405" cy="583565"/>
          </a:xfrm>
          <a:prstGeom prst="rect">
            <a:avLst/>
          </a:prstGeom>
        </p:spPr>
        <p:txBody>
          <a:bodyPr wrap="square">
            <a:spAutoFit/>
          </a:bodyPr>
          <a:lstStyle/>
          <a:p>
            <a:pPr algn="r">
              <a:defRPr/>
            </a:pPr>
            <a:r>
              <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透气鞋子主图设计</a:t>
            </a:r>
          </a:p>
        </p:txBody>
      </p:sp>
      <p:grpSp>
        <p:nvGrpSpPr>
          <p:cNvPr id="28" name="组合 27"/>
          <p:cNvGrpSpPr/>
          <p:nvPr/>
        </p:nvGrpSpPr>
        <p:grpSpPr>
          <a:xfrm>
            <a:off x="560067" y="820420"/>
            <a:ext cx="7680325" cy="508000"/>
            <a:chOff x="1204854" y="2076831"/>
            <a:chExt cx="3981359"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204854" y="2131422"/>
              <a:ext cx="3981359" cy="398647"/>
            </a:xfrm>
            <a:prstGeom prst="rect">
              <a:avLst/>
            </a:prstGeom>
            <a:noFill/>
          </p:spPr>
          <p:txBody>
            <a:bodyPr wrap="square" rtlCol="0">
              <a:spAutoFit/>
            </a:bodyPr>
            <a:lstStyle/>
            <a:p>
              <a:pPr>
                <a:defRPr/>
              </a:pPr>
              <a:r>
                <a:rPr lang="zh-CN" altLang="en-US" sz="2000" b="1" smtClean="0">
                  <a:solidFill>
                    <a:schemeClr val="bg1"/>
                  </a:solidFill>
                  <a:latin typeface="微软雅黑" panose="020B0503020204020204" pitchFamily="34" charset="-122"/>
                  <a:ea typeface="微软雅黑" panose="020B0503020204020204" pitchFamily="34" charset="-122"/>
                </a:rPr>
                <a:t>一、二、做多种颜色的渐变背景</a:t>
              </a: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 name="横卷形 1"/>
          <p:cNvSpPr/>
          <p:nvPr/>
        </p:nvSpPr>
        <p:spPr>
          <a:xfrm>
            <a:off x="1074420" y="1563370"/>
            <a:ext cx="3551555" cy="751840"/>
          </a:xfrm>
          <a:prstGeom prst="horizontalScroll">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60145" y="1744980"/>
            <a:ext cx="8361045" cy="398780"/>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r>
              <a:rPr lang="en-US" altLang="zh-CN"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、渐变工具选项栏简介</a:t>
            </a:r>
            <a:endParaRPr lang="en-US" altLang="zh-CN" sz="20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矩形 4"/>
          <p:cNvSpPr/>
          <p:nvPr/>
        </p:nvSpPr>
        <p:spPr>
          <a:xfrm>
            <a:off x="755576" y="2313454"/>
            <a:ext cx="6010984" cy="2399665"/>
          </a:xfrm>
          <a:prstGeom prst="rect">
            <a:avLst/>
          </a:prstGeom>
        </p:spPr>
        <p:txBody>
          <a:bodyPr wrap="square">
            <a:spAutoFit/>
          </a:bodyPr>
          <a:lstStyle/>
          <a:p>
            <a:pPr lvl="0" algn="l">
              <a:lnSpc>
                <a:spcPct val="150000"/>
              </a:lnSpc>
              <a:buClrTx/>
              <a:buSzTx/>
              <a:buFontTx/>
            </a:pPr>
            <a:r>
              <a:rPr lang="en-US" altLang="zh-CN" sz="2000" noProof="0" smtClean="0">
                <a:ln>
                  <a:noFill/>
                </a:ln>
                <a:effectLst/>
                <a:uLnTx/>
                <a:uFillTx/>
                <a:latin typeface="微软雅黑" panose="020B0503020204020204" pitchFamily="34" charset="-122"/>
                <a:ea typeface="微软雅黑" panose="020B0503020204020204" pitchFamily="34" charset="-122"/>
                <a:sym typeface="+mn-ea"/>
              </a:rPr>
              <a:t> </a:t>
            </a:r>
          </a:p>
          <a:p>
            <a:pPr lvl="0" algn="l">
              <a:lnSpc>
                <a:spcPct val="150000"/>
              </a:lnSpc>
              <a:buClrTx/>
              <a:buSzTx/>
              <a:buFontTx/>
            </a:pPr>
            <a:r>
              <a:rPr lang="en-US" altLang="zh-CN" sz="2000" noProof="0" smtClean="0">
                <a:ln>
                  <a:noFill/>
                </a:ln>
                <a:effectLst/>
                <a:uLnTx/>
                <a:uFillTx/>
                <a:latin typeface="微软雅黑" panose="020B0503020204020204" pitchFamily="34" charset="-122"/>
                <a:ea typeface="微软雅黑" panose="020B0503020204020204" pitchFamily="34" charset="-122"/>
                <a:sym typeface="+mn-ea"/>
              </a:rPr>
              <a:t>    （1）渐变拾色器：渐变色条中显示了当前的渐变颜色，单击右侧的下栏按钮，是可以打开下拉面板，我们可以从面板中选取预设的渐变类型，也可以通过面板菜单，进行更多操作 。</a:t>
            </a:r>
          </a:p>
        </p:txBody>
      </p:sp>
      <p:pic>
        <p:nvPicPr>
          <p:cNvPr id="7" name="图片 6"/>
          <p:cNvPicPr>
            <a:picLocks noChangeAspect="1"/>
          </p:cNvPicPr>
          <p:nvPr/>
        </p:nvPicPr>
        <p:blipFill>
          <a:blip r:embed="rId4"/>
          <a:stretch>
            <a:fillRect/>
          </a:stretch>
        </p:blipFill>
        <p:spPr>
          <a:xfrm>
            <a:off x="7112244" y="2445398"/>
            <a:ext cx="4242806" cy="298693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蓝灰商务工作汇报PPT模板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5.1.1"/>
</p:tagLst>
</file>

<file path=ppt/tags/tag4.xml><?xml version="1.0" encoding="utf-8"?>
<p:tagLst xmlns:a="http://schemas.openxmlformats.org/drawingml/2006/main" xmlns:r="http://schemas.openxmlformats.org/officeDocument/2006/relationships" xmlns:p="http://schemas.openxmlformats.org/presentationml/2006/main">
  <p:tag name="PA" val="v5.1.1"/>
</p:tagLst>
</file>

<file path=ppt/tags/tag5.xml><?xml version="1.0" encoding="utf-8"?>
<p:tagLst xmlns:a="http://schemas.openxmlformats.org/drawingml/2006/main" xmlns:r="http://schemas.openxmlformats.org/officeDocument/2006/relationships" xmlns:p="http://schemas.openxmlformats.org/presentationml/2006/main">
  <p:tag name="PA" val="v5.1.2"/>
</p:tagLst>
</file>

<file path=ppt/tags/tag6.xml><?xml version="1.0" encoding="utf-8"?>
<p:tagLst xmlns:a="http://schemas.openxmlformats.org/drawingml/2006/main" xmlns:r="http://schemas.openxmlformats.org/officeDocument/2006/relationships" xmlns:p="http://schemas.openxmlformats.org/presentationml/2006/main">
  <p:tag name="PA" val="v5.1.2"/>
</p:tagLst>
</file>

<file path=ppt/tags/tag7.xml><?xml version="1.0" encoding="utf-8"?>
<p:tagLst xmlns:a="http://schemas.openxmlformats.org/drawingml/2006/main" xmlns:r="http://schemas.openxmlformats.org/officeDocument/2006/relationships" xmlns:p="http://schemas.openxmlformats.org/presentationml/2006/main">
  <p:tag name="PA" val="v5.1.2"/>
</p:tagLst>
</file>

<file path=ppt/theme/theme1.xml><?xml version="1.0" encoding="utf-8"?>
<a:theme xmlns:a="http://schemas.openxmlformats.org/drawingml/2006/main" name="Office 主题​​">
  <a:themeElements>
    <a:clrScheme name="自定义 38">
      <a:dk1>
        <a:srgbClr val="000000"/>
      </a:dk1>
      <a:lt1>
        <a:srgbClr val="FFFFFF"/>
      </a:lt1>
      <a:dk2>
        <a:srgbClr val="44546A"/>
      </a:dk2>
      <a:lt2>
        <a:srgbClr val="E7E6E6"/>
      </a:lt2>
      <a:accent1>
        <a:srgbClr val="0B9FAE"/>
      </a:accent1>
      <a:accent2>
        <a:srgbClr val="89CA7D"/>
      </a:accent2>
      <a:accent3>
        <a:srgbClr val="A5A5A5"/>
      </a:accent3>
      <a:accent4>
        <a:srgbClr val="FFC000"/>
      </a:accent4>
      <a:accent5>
        <a:srgbClr val="5B9BD5"/>
      </a:accent5>
      <a:accent6>
        <a:srgbClr val="70AD47"/>
      </a:accent6>
      <a:hlink>
        <a:srgbClr val="0563C1"/>
      </a:hlink>
      <a:folHlink>
        <a:srgbClr val="954F72"/>
      </a:folHlink>
    </a:clrScheme>
    <a:fontScheme name="xpqa2zoz">
      <a:majorFont>
        <a:latin typeface="iekie jianheiti"/>
        <a:ea typeface="iekie jianheiti"/>
        <a:cs typeface=""/>
      </a:majorFont>
      <a:minorFont>
        <a:latin typeface="iekie jianheiti"/>
        <a:ea typeface="iekie jianheit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自定义 38">
      <a:dk1>
        <a:srgbClr val="000000"/>
      </a:dk1>
      <a:lt1>
        <a:srgbClr val="FFFFFF"/>
      </a:lt1>
      <a:dk2>
        <a:srgbClr val="44546A"/>
      </a:dk2>
      <a:lt2>
        <a:srgbClr val="E7E6E6"/>
      </a:lt2>
      <a:accent1>
        <a:srgbClr val="0B9FAE"/>
      </a:accent1>
      <a:accent2>
        <a:srgbClr val="89CA7D"/>
      </a:accent2>
      <a:accent3>
        <a:srgbClr val="A5A5A5"/>
      </a:accent3>
      <a:accent4>
        <a:srgbClr val="FFC000"/>
      </a:accent4>
      <a:accent5>
        <a:srgbClr val="5B9BD5"/>
      </a:accent5>
      <a:accent6>
        <a:srgbClr val="70AD47"/>
      </a:accent6>
      <a:hlink>
        <a:srgbClr val="0563C1"/>
      </a:hlink>
      <a:folHlink>
        <a:srgbClr val="954F72"/>
      </a:folHlink>
    </a:clrScheme>
    <a:fontScheme name="xpqa2zoz">
      <a:majorFont>
        <a:latin typeface="iekie jianheiti"/>
        <a:ea typeface="iekie jianheiti"/>
        <a:cs typeface=""/>
      </a:majorFont>
      <a:minorFont>
        <a:latin typeface="iekie jianheiti"/>
        <a:ea typeface="iekie jianheit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1318</Words>
  <Application>Microsoft Office PowerPoint</Application>
  <PresentationFormat>宽屏</PresentationFormat>
  <Paragraphs>125</Paragraphs>
  <Slides>20</Slides>
  <Notes>20</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20</vt:i4>
      </vt:variant>
    </vt:vector>
  </HeadingPairs>
  <TitlesOfParts>
    <vt:vector size="33" baseType="lpstr">
      <vt:lpstr>iekie jianheiti</vt:lpstr>
      <vt:lpstr>zihun59hao-chuangcuhei</vt:lpstr>
      <vt:lpstr>等线</vt:lpstr>
      <vt:lpstr>黑体</vt:lpstr>
      <vt:lpstr>宋体</vt:lpstr>
      <vt:lpstr>微软雅黑</vt:lpstr>
      <vt:lpstr>印品黑体</vt:lpstr>
      <vt:lpstr>Arial</vt:lpstr>
      <vt:lpstr>Calibri</vt:lpstr>
      <vt:lpstr>Times New Roman</vt:lpstr>
      <vt:lpstr>Office 主题​​</vt:lpstr>
      <vt:lpstr>1_Office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蓝灰商务工作汇报PPT模板1</dc:title>
  <dc:creator>andy</dc:creator>
  <cp:lastModifiedBy>tf</cp:lastModifiedBy>
  <cp:revision>528</cp:revision>
  <dcterms:created xsi:type="dcterms:W3CDTF">2019-04-09T06:58:00Z</dcterms:created>
  <dcterms:modified xsi:type="dcterms:W3CDTF">2025-02-24T11:24:59Z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3330A26C594B427091A7453C26206DAF</vt:lpwstr>
  </property>
</Properties>
</file>